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3" r:id="rId2"/>
    <p:sldId id="284" r:id="rId3"/>
    <p:sldId id="257" r:id="rId4"/>
    <p:sldId id="282" r:id="rId5"/>
    <p:sldId id="259" r:id="rId6"/>
    <p:sldId id="260" r:id="rId7"/>
    <p:sldId id="286" r:id="rId8"/>
    <p:sldId id="277" r:id="rId9"/>
    <p:sldId id="261" r:id="rId10"/>
    <p:sldId id="287" r:id="rId11"/>
    <p:sldId id="262" r:id="rId12"/>
    <p:sldId id="263" r:id="rId13"/>
    <p:sldId id="266" r:id="rId14"/>
    <p:sldId id="288" r:id="rId15"/>
    <p:sldId id="268" r:id="rId16"/>
    <p:sldId id="269" r:id="rId17"/>
    <p:sldId id="281" r:id="rId18"/>
    <p:sldId id="279" r:id="rId19"/>
    <p:sldId id="270" r:id="rId20"/>
    <p:sldId id="280" r:id="rId21"/>
    <p:sldId id="271" r:id="rId22"/>
    <p:sldId id="272" r:id="rId23"/>
    <p:sldId id="273"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04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45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491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214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479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602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206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599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734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133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188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9/21/2022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933502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0"/>
            <a:ext cx="3810000" cy="1752600"/>
          </a:xfrm>
        </p:spPr>
        <p:txBody>
          <a:bodyPr>
            <a:normAutofit/>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33275"/>
            <a:ext cx="7696200" cy="5867400"/>
          </a:xfrm>
          <a:prstGeom prst="rect">
            <a:avLst/>
          </a:prstGeom>
        </p:spPr>
      </p:pic>
    </p:spTree>
    <p:extLst>
      <p:ext uri="{BB962C8B-B14F-4D97-AF65-F5344CB8AC3E}">
        <p14:creationId xmlns:p14="http://schemas.microsoft.com/office/powerpoint/2010/main" val="2580390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Bán đảo Sơn Trà- Đà Nẵng</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800"/>
            <a:ext cx="9144000" cy="5029200"/>
          </a:xfrm>
          <a:prstGeom prst="rect">
            <a:avLst/>
          </a:prstGeom>
        </p:spPr>
      </p:pic>
    </p:spTree>
    <p:extLst>
      <p:ext uri="{BB962C8B-B14F-4D97-AF65-F5344CB8AC3E}">
        <p14:creationId xmlns:p14="http://schemas.microsoft.com/office/powerpoint/2010/main" val="6596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7391400" cy="661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800" b="1" smtClean="0">
                <a:solidFill>
                  <a:srgbClr val="FF0000"/>
                </a:solidFill>
                <a:latin typeface="UTM Avo" pitchFamily="18" charset="0"/>
                <a:ea typeface="HP001 5H" pitchFamily="34" charset="-127"/>
                <a:cs typeface="Times New Roman" pitchFamily="18" charset="0"/>
              </a:rPr>
              <a:t>2/.Cuộc khởi nghĩa do </a:t>
            </a:r>
            <a:r>
              <a:rPr lang="en-US" sz="2800" b="1">
                <a:solidFill>
                  <a:srgbClr val="FF0000"/>
                </a:solidFill>
                <a:latin typeface="UTM Avo" pitchFamily="18" charset="0"/>
                <a:ea typeface="HP001 5H" pitchFamily="34" charset="-127"/>
                <a:cs typeface="Times New Roman" pitchFamily="18" charset="0"/>
              </a:rPr>
              <a:t>Trương </a:t>
            </a:r>
            <a:r>
              <a:rPr lang="en-US" sz="2800" b="1" smtClean="0">
                <a:solidFill>
                  <a:srgbClr val="FF0000"/>
                </a:solidFill>
                <a:latin typeface="UTM Avo" pitchFamily="18" charset="0"/>
                <a:ea typeface="HP001 5H" pitchFamily="34" charset="-127"/>
                <a:cs typeface="Times New Roman" pitchFamily="18" charset="0"/>
              </a:rPr>
              <a:t>Định lãnh đạo.</a:t>
            </a:r>
            <a:endParaRPr lang="en-US" sz="2800" b="1" dirty="0">
              <a:solidFill>
                <a:srgbClr val="FF0000"/>
              </a:solidFill>
              <a:latin typeface="UTM Avo" pitchFamily="18" charset="0"/>
              <a:ea typeface="HP001 5H" pitchFamily="34" charset="-127"/>
              <a:cs typeface="Times New Roman" pitchFamily="18" charset="0"/>
            </a:endParaRPr>
          </a:p>
        </p:txBody>
      </p:sp>
    </p:spTree>
    <p:extLst>
      <p:ext uri="{BB962C8B-B14F-4D97-AF65-F5344CB8AC3E}">
        <p14:creationId xmlns:p14="http://schemas.microsoft.com/office/powerpoint/2010/main" val="989993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25189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70000"/>
              </a:lnSpc>
            </a:pP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Đọc</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từ</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Năm</a:t>
            </a:r>
            <a:r>
              <a:rPr lang="en-US" altLang="en-US" sz="2400" b="1" i="1" dirty="0" smtClean="0">
                <a:solidFill>
                  <a:srgbClr val="FF0000"/>
                </a:solidFill>
                <a:latin typeface="Times New Roman" panose="02020603050405020304" pitchFamily="18" charset="0"/>
                <a:cs typeface="Times New Roman" panose="02020603050405020304" pitchFamily="18" charset="0"/>
              </a:rPr>
              <a:t> 1862…</a:t>
            </a:r>
            <a:r>
              <a:rPr lang="en-US" altLang="en-US" sz="2400" b="1" i="1" dirty="0" err="1" smtClean="0">
                <a:solidFill>
                  <a:srgbClr val="FF0000"/>
                </a:solidFill>
                <a:latin typeface="Times New Roman" panose="02020603050405020304" pitchFamily="18" charset="0"/>
                <a:cs typeface="Times New Roman" panose="02020603050405020304" pitchFamily="18" charset="0"/>
              </a:rPr>
              <a:t>làm</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thế</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nào</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cho</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phải</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rồi</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trả</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lời</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hỏi</a:t>
            </a:r>
            <a:r>
              <a:rPr lang="en-US" altLang="en-US" sz="2400" b="1" i="1" dirty="0" smtClean="0">
                <a:solidFill>
                  <a:srgbClr val="FF0000"/>
                </a:solidFill>
                <a:latin typeface="Times New Roman" panose="02020603050405020304" pitchFamily="18" charset="0"/>
                <a:cs typeface="Times New Roman" panose="02020603050405020304" pitchFamily="18" charset="0"/>
              </a:rPr>
              <a:t>:</a:t>
            </a:r>
          </a:p>
          <a:p>
            <a:pPr algn="just">
              <a:lnSpc>
                <a:spcPct val="170000"/>
              </a:lnSpc>
            </a:pPr>
            <a:r>
              <a:rPr lang="en-US" sz="2400" b="1" dirty="0" smtClean="0">
                <a:latin typeface="UTM Avo" pitchFamily="18" charset="0"/>
                <a:sym typeface="Wingdings"/>
              </a:rPr>
              <a:t></a:t>
            </a:r>
            <a:r>
              <a:rPr lang="en-US" sz="2400" b="1" dirty="0" smtClean="0">
                <a:latin typeface="UTM Avo" pitchFamily="18" charset="0"/>
              </a:rPr>
              <a:t> </a:t>
            </a:r>
            <a:r>
              <a:rPr lang="en-US" sz="2400" b="1" dirty="0" err="1" smtClean="0">
                <a:latin typeface="UTM Avo" pitchFamily="18" charset="0"/>
              </a:rPr>
              <a:t>Năm</a:t>
            </a:r>
            <a:r>
              <a:rPr lang="en-US" sz="2400" b="1" dirty="0" smtClean="0">
                <a:latin typeface="UTM Avo" pitchFamily="18" charset="0"/>
              </a:rPr>
              <a:t> 1862, </a:t>
            </a:r>
            <a:r>
              <a:rPr lang="en-US" sz="2400" b="1" dirty="0" err="1" smtClean="0">
                <a:latin typeface="UTM Avo" pitchFamily="18" charset="0"/>
              </a:rPr>
              <a:t>sự</a:t>
            </a:r>
            <a:r>
              <a:rPr lang="en-US" sz="2400" b="1" dirty="0" smtClean="0">
                <a:latin typeface="UTM Avo" pitchFamily="18" charset="0"/>
              </a:rPr>
              <a:t> </a:t>
            </a:r>
            <a:r>
              <a:rPr lang="en-US" sz="2400" b="1" dirty="0" err="1" smtClean="0">
                <a:latin typeface="UTM Avo" pitchFamily="18" charset="0"/>
              </a:rPr>
              <a:t>kiện</a:t>
            </a:r>
            <a:r>
              <a:rPr lang="en-US" sz="2400" b="1" dirty="0" smtClean="0">
                <a:latin typeface="UTM Avo" pitchFamily="18" charset="0"/>
              </a:rPr>
              <a:t> </a:t>
            </a:r>
            <a:r>
              <a:rPr lang="en-US" sz="2400" b="1" dirty="0" err="1" smtClean="0">
                <a:latin typeface="UTM Avo" pitchFamily="18" charset="0"/>
              </a:rPr>
              <a:t>gì</a:t>
            </a:r>
            <a:r>
              <a:rPr lang="en-US" sz="2400" b="1" dirty="0" smtClean="0">
                <a:latin typeface="UTM Avo" pitchFamily="18" charset="0"/>
              </a:rPr>
              <a:t> </a:t>
            </a:r>
            <a:r>
              <a:rPr lang="en-US" sz="2400" b="1" dirty="0" err="1" smtClean="0">
                <a:latin typeface="UTM Avo" pitchFamily="18" charset="0"/>
              </a:rPr>
              <a:t>xảy</a:t>
            </a:r>
            <a:r>
              <a:rPr lang="en-US" sz="2400" b="1" dirty="0" smtClean="0">
                <a:latin typeface="UTM Avo" pitchFamily="18" charset="0"/>
              </a:rPr>
              <a:t> </a:t>
            </a:r>
            <a:r>
              <a:rPr lang="en-US" sz="2400" b="1" dirty="0" err="1" smtClean="0">
                <a:latin typeface="UTM Avo" pitchFamily="18" charset="0"/>
              </a:rPr>
              <a:t>ra</a:t>
            </a:r>
            <a:r>
              <a:rPr lang="en-US" sz="2400" b="1" dirty="0" smtClean="0">
                <a:latin typeface="UTM Avo" pitchFamily="18" charset="0"/>
              </a:rPr>
              <a:t> ? </a:t>
            </a:r>
          </a:p>
          <a:p>
            <a:pPr algn="just">
              <a:lnSpc>
                <a:spcPct val="170000"/>
              </a:lnSpc>
            </a:pPr>
            <a:r>
              <a:rPr lang="en-US" sz="2400" b="1" dirty="0" smtClean="0">
                <a:latin typeface="UTM Avo" pitchFamily="18" charset="0"/>
                <a:sym typeface="Wingdings"/>
              </a:rPr>
              <a:t></a:t>
            </a:r>
            <a:r>
              <a:rPr lang="en-US" sz="2400" b="1" dirty="0" smtClean="0">
                <a:latin typeface="UTM Avo" pitchFamily="18" charset="0"/>
              </a:rPr>
              <a:t> </a:t>
            </a:r>
            <a:r>
              <a:rPr lang="en-US" sz="2400" b="1" dirty="0">
                <a:latin typeface="UTM Avo" pitchFamily="18" charset="0"/>
              </a:rPr>
              <a:t>Triều đình nhà Nguyễn có thái độ như thế nào trước cuộc xâm lược của thực dân Pháp ? </a:t>
            </a:r>
          </a:p>
        </p:txBody>
      </p:sp>
      <p:sp>
        <p:nvSpPr>
          <p:cNvPr id="5" name="TextBox 4"/>
          <p:cNvSpPr txBox="1"/>
          <p:nvPr/>
        </p:nvSpPr>
        <p:spPr>
          <a:xfrm>
            <a:off x="353434" y="3048000"/>
            <a:ext cx="8561966"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sym typeface="Wingdings"/>
              </a:rPr>
              <a:t></a:t>
            </a:r>
            <a:r>
              <a:rPr lang="en-US" sz="2400" b="1" dirty="0">
                <a:latin typeface="Times New Roman" panose="02020603050405020304" pitchFamily="18" charset="0"/>
                <a:cs typeface="Times New Roman" panose="02020603050405020304" pitchFamily="18" charset="0"/>
              </a:rPr>
              <a:t> Năm </a:t>
            </a:r>
            <a:r>
              <a:rPr lang="en-US" sz="2400" b="1" dirty="0" smtClean="0">
                <a:latin typeface="Times New Roman" panose="02020603050405020304" pitchFamily="18" charset="0"/>
                <a:cs typeface="Times New Roman" panose="02020603050405020304" pitchFamily="18" charset="0"/>
              </a:rPr>
              <a:t>1862, thực dân Pháp hoang mang lo sợ nghĩa quân Trương Định thì triều đình ban </a:t>
            </a:r>
            <a:r>
              <a:rPr lang="en-US" sz="2400" b="1" dirty="0">
                <a:latin typeface="Times New Roman" panose="02020603050405020304" pitchFamily="18" charset="0"/>
                <a:cs typeface="Times New Roman" panose="02020603050405020304" pitchFamily="18" charset="0"/>
              </a:rPr>
              <a:t>lệnh xuống </a:t>
            </a:r>
            <a:r>
              <a:rPr lang="en-US" sz="2400" b="1" dirty="0" smtClean="0">
                <a:latin typeface="Times New Roman" panose="02020603050405020304" pitchFamily="18" charset="0"/>
                <a:cs typeface="Times New Roman" panose="02020603050405020304" pitchFamily="18" charset="0"/>
              </a:rPr>
              <a:t>buộc </a:t>
            </a:r>
            <a:r>
              <a:rPr lang="en-US" sz="2400" b="1" dirty="0">
                <a:latin typeface="Times New Roman" panose="02020603050405020304" pitchFamily="18" charset="0"/>
                <a:cs typeface="Times New Roman" panose="02020603050405020304" pitchFamily="18" charset="0"/>
              </a:rPr>
              <a:t>Trương Định phải </a:t>
            </a:r>
            <a:r>
              <a:rPr lang="en-US" sz="2400" b="1" dirty="0">
                <a:solidFill>
                  <a:srgbClr val="FF0000"/>
                </a:solidFill>
                <a:latin typeface="Times New Roman" panose="02020603050405020304" pitchFamily="18" charset="0"/>
                <a:cs typeface="Times New Roman" panose="02020603050405020304" pitchFamily="18" charset="0"/>
              </a:rPr>
              <a:t>giải tán nghĩa quân </a:t>
            </a:r>
            <a:r>
              <a:rPr lang="en-US" sz="2400" b="1" dirty="0">
                <a:latin typeface="Times New Roman" panose="02020603050405020304" pitchFamily="18" charset="0"/>
                <a:cs typeface="Times New Roman" panose="02020603050405020304" pitchFamily="18" charset="0"/>
              </a:rPr>
              <a:t>và đi nhận chức ở An Giang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53434" y="5047039"/>
            <a:ext cx="8561966"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US" sz="2400" b="1" dirty="0">
                <a:solidFill>
                  <a:schemeClr val="tx1"/>
                </a:solidFill>
                <a:latin typeface="Times New Roman" panose="02020603050405020304" pitchFamily="18" charset="0"/>
                <a:cs typeface="Times New Roman" panose="02020603050405020304" pitchFamily="18" charset="0"/>
                <a:sym typeface="Wingdings"/>
              </a:rPr>
              <a:t></a:t>
            </a:r>
            <a:r>
              <a:rPr lang="en-US" sz="2400" b="1" dirty="0">
                <a:solidFill>
                  <a:schemeClr val="tx1"/>
                </a:solidFill>
                <a:latin typeface="Times New Roman" panose="02020603050405020304" pitchFamily="18" charset="0"/>
                <a:cs typeface="Times New Roman" panose="02020603050405020304" pitchFamily="18" charset="0"/>
              </a:rPr>
              <a:t> Triều đình nhà Nguyễn nhượng bộ, nhường 3 tỉnh miền Đông Nam Kì cho Pháp, không kiên quyết chiến đấu bảo vệ đất nước.</a:t>
            </a:r>
          </a:p>
        </p:txBody>
      </p:sp>
    </p:spTree>
    <p:extLst>
      <p:ext uri="{BB962C8B-B14F-4D97-AF65-F5344CB8AC3E}">
        <p14:creationId xmlns:p14="http://schemas.microsoft.com/office/powerpoint/2010/main" val="188251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676400"/>
            <a:ext cx="7924800" cy="2973122"/>
          </a:xfrm>
          <a:prstGeom prst="rect">
            <a:avLst/>
          </a:prstGeom>
          <a:solidFill>
            <a:sysClr val="window" lastClr="FFFFFF"/>
          </a:solidFill>
          <a:ln w="11429" cap="flat" cmpd="sng" algn="ctr">
            <a:solidFill>
              <a:srgbClr val="4F81BD"/>
            </a:solidFill>
            <a:prstDash val="sysDash"/>
          </a:ln>
          <a:effectLst/>
        </p:spPr>
        <p:txBody>
          <a:bodyPr wrap="square">
            <a:spAutoFit/>
          </a:bodyPr>
          <a:lstStyle/>
          <a:p>
            <a:pPr lvl="0" algn="just">
              <a:lnSpc>
                <a:spcPct val="130000"/>
              </a:lnSpc>
              <a:defRPr/>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Đọc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từ</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smtClean="0">
                <a:solidFill>
                  <a:srgbClr val="FF0000"/>
                </a:solidFill>
                <a:latin typeface="Times New Roman" panose="02020603050405020304" pitchFamily="18" charset="0"/>
                <a:cs typeface="Times New Roman" panose="02020603050405020304" pitchFamily="18" charset="0"/>
              </a:rPr>
              <a:t>“</a:t>
            </a:r>
            <a:r>
              <a:rPr lang="en-US" altLang="en-US" sz="2400" b="1" i="1" dirty="0" err="1" smtClean="0">
                <a:solidFill>
                  <a:srgbClr val="FF0000"/>
                </a:solidFill>
                <a:latin typeface="Times New Roman" panose="02020603050405020304" pitchFamily="18" charset="0"/>
                <a:cs typeface="Times New Roman" panose="02020603050405020304" pitchFamily="18" charset="0"/>
              </a:rPr>
              <a:t>Trong</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khi</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đó</a:t>
            </a:r>
            <a:r>
              <a:rPr lang="en-US" altLang="en-US" sz="2400" b="1" i="1" dirty="0" smtClean="0">
                <a:solidFill>
                  <a:srgbClr val="FF0000"/>
                </a:solidFill>
                <a:latin typeface="Times New Roman" panose="02020603050405020304" pitchFamily="18" charset="0"/>
                <a:cs typeface="Times New Roman" panose="02020603050405020304" pitchFamily="18" charset="0"/>
              </a:rPr>
              <a:t>…</a:t>
            </a:r>
            <a:r>
              <a:rPr lang="en-US" altLang="en-US" sz="2400" b="1" i="1" dirty="0" err="1" smtClean="0">
                <a:solidFill>
                  <a:srgbClr val="FF0000"/>
                </a:solidFill>
                <a:latin typeface="Times New Roman" panose="02020603050405020304" pitchFamily="18" charset="0"/>
                <a:cs typeface="Times New Roman" panose="02020603050405020304" pitchFamily="18" charset="0"/>
              </a:rPr>
              <a:t>chống</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thực</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dân</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Pháp</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rồi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trả</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lời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câu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hỏi</a:t>
            </a:r>
            <a:r>
              <a:rPr lang="en-US" altLang="en-US" sz="2400" b="1" i="1" dirty="0" smtClean="0">
                <a:solidFill>
                  <a:srgbClr val="FF0000"/>
                </a:solidFill>
                <a:latin typeface="Times New Roman" panose="02020603050405020304" pitchFamily="18" charset="0"/>
                <a:cs typeface="Times New Roman" panose="02020603050405020304" pitchFamily="18" charset="0"/>
              </a:rPr>
              <a:t>:</a:t>
            </a:r>
          </a:p>
          <a:p>
            <a:pPr marL="342900" lvl="0" indent="-342900" algn="just">
              <a:lnSpc>
                <a:spcPct val="130000"/>
              </a:lnSpc>
              <a:buFont typeface="Wingdings"/>
              <a:buChar char="?"/>
              <a:defRPr/>
            </a:pPr>
            <a:r>
              <a:rPr kumimoji="0" lang="en-US" sz="2400" b="1" i="0" u="none" strike="noStrike" kern="0" cap="none" spc="0" normalizeH="0" baseline="0" noProof="0" smtClean="0">
                <a:ln>
                  <a:noFill/>
                </a:ln>
                <a:solidFill>
                  <a:sysClr val="windowText" lastClr="000000"/>
                </a:solidFill>
                <a:effectLst/>
                <a:uLnTx/>
                <a:uFillTx/>
                <a:latin typeface="UTM Avo" pitchFamily="18" charset="0"/>
              </a:rPr>
              <a:t>1/Điều </a:t>
            </a:r>
            <a:r>
              <a:rPr kumimoji="0" lang="en-US" sz="2400" b="1" i="0" u="none" strike="noStrike" kern="0" cap="none" spc="0" normalizeH="0" baseline="0" noProof="0" dirty="0">
                <a:ln>
                  <a:noFill/>
                </a:ln>
                <a:solidFill>
                  <a:sysClr val="windowText" lastClr="000000"/>
                </a:solidFill>
                <a:effectLst/>
                <a:uLnTx/>
                <a:uFillTx/>
                <a:latin typeface="UTM Avo" pitchFamily="18" charset="0"/>
              </a:rPr>
              <a:t>gì khiến Trương Định lại băn khoăn, lo nghĩ </a:t>
            </a:r>
            <a:r>
              <a:rPr kumimoji="0" lang="en-US" sz="2400" b="1" i="0" u="none" strike="noStrike" kern="0" cap="none" spc="0" normalizeH="0" baseline="0" noProof="0">
                <a:ln>
                  <a:noFill/>
                </a:ln>
                <a:solidFill>
                  <a:sysClr val="windowText" lastClr="000000"/>
                </a:solidFill>
                <a:effectLst/>
                <a:uLnTx/>
                <a:uFillTx/>
                <a:latin typeface="UTM Avo" pitchFamily="18" charset="0"/>
              </a:rPr>
              <a:t>? </a:t>
            </a:r>
            <a:endParaRPr kumimoji="0" lang="en-US" sz="2400" b="1" i="0" u="none" strike="noStrike" kern="0" cap="none" spc="0" normalizeH="0" baseline="0" noProof="0" smtClean="0">
              <a:ln>
                <a:noFill/>
              </a:ln>
              <a:solidFill>
                <a:sysClr val="windowText" lastClr="000000"/>
              </a:solidFill>
              <a:effectLst/>
              <a:uLnTx/>
              <a:uFillTx/>
              <a:latin typeface="UTM Avo" pitchFamily="18" charset="0"/>
            </a:endParaRPr>
          </a:p>
          <a:p>
            <a:pPr marL="342900" indent="-342900" algn="just">
              <a:lnSpc>
                <a:spcPct val="130000"/>
              </a:lnSpc>
              <a:buFont typeface="Wingdings"/>
              <a:buChar char="?"/>
              <a:defRPr/>
            </a:pPr>
            <a:r>
              <a:rPr lang="en-US" sz="2400" b="1" smtClean="0">
                <a:latin typeface="UTM Avo" pitchFamily="18" charset="0"/>
                <a:sym typeface="Wingdings"/>
              </a:rPr>
              <a:t>2/</a:t>
            </a:r>
            <a:r>
              <a:rPr lang="en-US" sz="2400" b="1" smtClean="0">
                <a:latin typeface="UTM Avo" pitchFamily="18" charset="0"/>
              </a:rPr>
              <a:t> </a:t>
            </a:r>
            <a:r>
              <a:rPr lang="en-US" sz="2400" b="1">
                <a:latin typeface="UTM Avo" pitchFamily="18" charset="0"/>
              </a:rPr>
              <a:t>Trước những băn khoăn đó, nghĩa quân và dân chúng đã làm gì ? </a:t>
            </a:r>
          </a:p>
          <a:p>
            <a:pPr marL="342900" lvl="0" indent="-342900" algn="just">
              <a:lnSpc>
                <a:spcPct val="130000"/>
              </a:lnSpc>
              <a:buFont typeface="Wingdings"/>
              <a:buChar char="?"/>
              <a:defRPr/>
            </a:pPr>
            <a:endParaRPr kumimoji="0" lang="en-US" sz="2400" b="1" i="0" u="none" strike="noStrike" kern="0" cap="none" spc="0" normalizeH="0" baseline="0" noProof="0" dirty="0">
              <a:ln>
                <a:noFill/>
              </a:ln>
              <a:solidFill>
                <a:sysClr val="windowText" lastClr="000000"/>
              </a:solidFill>
              <a:effectLst/>
              <a:uLnTx/>
              <a:uFillTx/>
              <a:latin typeface="UTM Avo" pitchFamily="18" charset="0"/>
            </a:endParaRPr>
          </a:p>
        </p:txBody>
      </p:sp>
    </p:spTree>
    <p:extLst>
      <p:ext uri="{BB962C8B-B14F-4D97-AF65-F5344CB8AC3E}">
        <p14:creationId xmlns:p14="http://schemas.microsoft.com/office/powerpoint/2010/main" val="33489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28600"/>
            <a:ext cx="7924800" cy="572464"/>
          </a:xfrm>
          <a:prstGeom prst="rect">
            <a:avLst/>
          </a:prstGeom>
          <a:solidFill>
            <a:sysClr val="window" lastClr="FFFFFF"/>
          </a:solidFill>
          <a:ln w="11429" cap="flat" cmpd="sng" algn="ctr">
            <a:solidFill>
              <a:srgbClr val="4F81BD"/>
            </a:solidFill>
            <a:prstDash val="sysDash"/>
          </a:ln>
          <a:effectLst/>
        </p:spPr>
        <p:txBody>
          <a:bodyPr wrap="square">
            <a:spAutoFit/>
          </a:bodyPr>
          <a:lstStyle/>
          <a:p>
            <a:pPr lvl="0" algn="just">
              <a:lnSpc>
                <a:spcPct val="130000"/>
              </a:lnSpc>
              <a:defRPr/>
            </a:pPr>
            <a:r>
              <a:rPr lang="en-US" sz="2400" b="1" kern="0">
                <a:solidFill>
                  <a:sysClr val="windowText" lastClr="000000"/>
                </a:solidFill>
                <a:latin typeface="UTM Avo" pitchFamily="18" charset="0"/>
                <a:sym typeface="Wingdings"/>
              </a:rPr>
              <a:t>1</a:t>
            </a:r>
            <a:r>
              <a:rPr kumimoji="0" lang="en-US" sz="2400" b="1" i="0" u="none" strike="noStrike" kern="0" cap="none" spc="0" normalizeH="0" baseline="0" noProof="0" smtClean="0">
                <a:ln>
                  <a:noFill/>
                </a:ln>
                <a:solidFill>
                  <a:sysClr val="windowText" lastClr="000000"/>
                </a:solidFill>
                <a:effectLst/>
                <a:uLnTx/>
                <a:uFillTx/>
                <a:latin typeface="UTM Avo" pitchFamily="18" charset="0"/>
              </a:rPr>
              <a:t> </a:t>
            </a:r>
            <a:r>
              <a:rPr kumimoji="0" lang="en-US" sz="2400" b="1" i="0" u="none" strike="noStrike" kern="0" cap="none" spc="0" normalizeH="0" baseline="0" noProof="0" dirty="0">
                <a:ln>
                  <a:noFill/>
                </a:ln>
                <a:solidFill>
                  <a:sysClr val="windowText" lastClr="000000"/>
                </a:solidFill>
                <a:effectLst/>
                <a:uLnTx/>
                <a:uFillTx/>
                <a:latin typeface="UTM Avo" pitchFamily="18" charset="0"/>
              </a:rPr>
              <a:t>Điều gì khiến Trương Định lại băn khoăn, lo nghĩ ? </a:t>
            </a:r>
          </a:p>
        </p:txBody>
      </p:sp>
      <p:sp>
        <p:nvSpPr>
          <p:cNvPr id="9" name="TextBox 8"/>
          <p:cNvSpPr txBox="1"/>
          <p:nvPr/>
        </p:nvSpPr>
        <p:spPr>
          <a:xfrm>
            <a:off x="364671" y="1066800"/>
            <a:ext cx="8109857" cy="201285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30000"/>
              </a:lnSpc>
            </a:pPr>
            <a:r>
              <a:rPr lang="en-US" sz="2400" b="1" dirty="0">
                <a:solidFill>
                  <a:schemeClr val="tx1"/>
                </a:solidFill>
                <a:latin typeface="UTM Avo" pitchFamily="18" charset="0"/>
                <a:sym typeface="Wingdings"/>
              </a:rPr>
              <a:t></a:t>
            </a:r>
            <a:r>
              <a:rPr lang="en-US" sz="2400" b="1" dirty="0">
                <a:solidFill>
                  <a:schemeClr val="tx1"/>
                </a:solidFill>
                <a:latin typeface="UTM Avo" pitchFamily="18" charset="0"/>
              </a:rPr>
              <a:t> Điều khiến Trương Định lại băn khoăn, lo </a:t>
            </a:r>
            <a:r>
              <a:rPr lang="en-US" sz="2400" b="1" dirty="0" smtClean="0">
                <a:solidFill>
                  <a:schemeClr val="tx1"/>
                </a:solidFill>
                <a:latin typeface="UTM Avo" pitchFamily="18" charset="0"/>
              </a:rPr>
              <a:t>nghĩ là làm </a:t>
            </a:r>
            <a:r>
              <a:rPr lang="en-US" sz="2400" b="1" dirty="0">
                <a:solidFill>
                  <a:schemeClr val="tx1"/>
                </a:solidFill>
                <a:latin typeface="UTM Avo" pitchFamily="18" charset="0"/>
              </a:rPr>
              <a:t>quan thì phải tuân lệnh vua, nếu không sẽ chịu tội phản nghịch; nhưng dân chúng và nghĩa quân không muốn giải tán lực lượng, một lòng, một dạ tiếp tục kháng chiến</a:t>
            </a:r>
            <a:r>
              <a:rPr lang="en-US" sz="2400" b="1" dirty="0" smtClean="0">
                <a:solidFill>
                  <a:schemeClr val="tx1"/>
                </a:solidFill>
                <a:latin typeface="UTM Avo" pitchFamily="18" charset="0"/>
              </a:rPr>
              <a:t>.</a:t>
            </a:r>
            <a:endParaRPr lang="en-US" sz="2400" b="1" dirty="0">
              <a:solidFill>
                <a:schemeClr val="tx1"/>
              </a:solidFill>
              <a:latin typeface="UTM Avo" pitchFamily="18" charset="0"/>
            </a:endParaRPr>
          </a:p>
        </p:txBody>
      </p:sp>
      <p:sp>
        <p:nvSpPr>
          <p:cNvPr id="2" name="Rectangle 1"/>
          <p:cNvSpPr/>
          <p:nvPr/>
        </p:nvSpPr>
        <p:spPr>
          <a:xfrm>
            <a:off x="364670" y="4168233"/>
            <a:ext cx="8322129" cy="1815882"/>
          </a:xfrm>
          <a:prstGeom prst="rect">
            <a:avLst/>
          </a:prstGeom>
        </p:spPr>
        <p:txBody>
          <a:bodyPr wrap="square">
            <a:spAutoFit/>
          </a:bodyPr>
          <a:lstStyle/>
          <a:p>
            <a:pPr algn="just"/>
            <a:r>
              <a:rPr lang="en-US" sz="2800" b="1" smtClean="0">
                <a:solidFill>
                  <a:srgbClr val="0000CC"/>
                </a:solidFill>
                <a:latin typeface="Times New Roman" panose="02020603050405020304" pitchFamily="18" charset="0"/>
                <a:cs typeface="Times New Roman" panose="02020603050405020304" pitchFamily="18" charset="0"/>
                <a:sym typeface="Wingdings"/>
              </a:rPr>
              <a:t> </a:t>
            </a:r>
            <a:r>
              <a:rPr lang="en-US" sz="2800" b="1">
                <a:solidFill>
                  <a:srgbClr val="0000CC"/>
                </a:solidFill>
                <a:latin typeface="Times New Roman" panose="02020603050405020304" pitchFamily="18" charset="0"/>
                <a:cs typeface="Times New Roman" panose="02020603050405020304" pitchFamily="18" charset="0"/>
              </a:rPr>
              <a:t>Trước những băn khoăn đó, nghĩa quân và dân chúng đã suy tôn  Trương Định là “Bình Tây Đại Nguyên Soái”. Điều đó đã cổ vũ, động viên ông quyết tâm đánh giặc.</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4671" y="3022735"/>
            <a:ext cx="8017329" cy="1156727"/>
          </a:xfrm>
          <a:prstGeom prst="rect">
            <a:avLst/>
          </a:prstGeom>
        </p:spPr>
        <p:txBody>
          <a:bodyPr wrap="square">
            <a:spAutoFit/>
          </a:bodyPr>
          <a:lstStyle/>
          <a:p>
            <a:pPr marL="342900" indent="-342900" algn="just">
              <a:lnSpc>
                <a:spcPct val="130000"/>
              </a:lnSpc>
              <a:buFont typeface="Wingdings"/>
              <a:buChar char="?"/>
              <a:defRPr/>
            </a:pPr>
            <a:r>
              <a:rPr lang="en-US" sz="2800" b="1">
                <a:solidFill>
                  <a:srgbClr val="FF0000"/>
                </a:solidFill>
                <a:latin typeface="UTM Avo" pitchFamily="18" charset="0"/>
                <a:sym typeface="Wingdings"/>
              </a:rPr>
              <a:t>2/</a:t>
            </a:r>
            <a:r>
              <a:rPr lang="en-US" sz="2800" b="1">
                <a:solidFill>
                  <a:srgbClr val="FF0000"/>
                </a:solidFill>
                <a:latin typeface="UTM Avo" pitchFamily="18" charset="0"/>
              </a:rPr>
              <a:t> Trước những băn khoăn đó, nghĩa quân và dân chúng đã làm gì ? </a:t>
            </a:r>
          </a:p>
        </p:txBody>
      </p:sp>
    </p:spTree>
    <p:extLst>
      <p:ext uri="{BB962C8B-B14F-4D97-AF65-F5344CB8AC3E}">
        <p14:creationId xmlns:p14="http://schemas.microsoft.com/office/powerpoint/2010/main" val="17171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29687" y="2721"/>
            <a:ext cx="9173688" cy="6855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3800" y="609600"/>
            <a:ext cx="2209800" cy="805670"/>
          </a:xfrm>
          <a:prstGeom prst="rect">
            <a:avLst/>
          </a:prstGeom>
          <a:noFill/>
        </p:spPr>
        <p:txBody>
          <a:bodyPr wrap="square" rtlCol="0">
            <a:spAutoFit/>
          </a:bodyPr>
          <a:lstStyle/>
          <a:p>
            <a:pPr algn="just">
              <a:lnSpc>
                <a:spcPct val="150000"/>
              </a:lnSpc>
            </a:pPr>
            <a:r>
              <a:rPr lang="en-US" sz="3600" dirty="0" smtClean="0">
                <a:solidFill>
                  <a:srgbClr val="FFFF00"/>
                </a:solidFill>
                <a:latin typeface="UTM Avo" pitchFamily="18" charset="0"/>
                <a:sym typeface="Wingdings"/>
              </a:rPr>
              <a:t>Kết luận</a:t>
            </a:r>
            <a:endParaRPr lang="en-US" sz="3400" dirty="0">
              <a:solidFill>
                <a:srgbClr val="FFFF00"/>
              </a:solidFill>
              <a:latin typeface="UTM Avo" pitchFamily="18" charset="0"/>
            </a:endParaRPr>
          </a:p>
        </p:txBody>
      </p:sp>
      <p:sp>
        <p:nvSpPr>
          <p:cNvPr id="9" name="TextBox 8"/>
          <p:cNvSpPr txBox="1"/>
          <p:nvPr/>
        </p:nvSpPr>
        <p:spPr>
          <a:xfrm>
            <a:off x="203201" y="1676400"/>
            <a:ext cx="8763000" cy="32293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30000"/>
              </a:lnSpc>
            </a:pPr>
            <a:r>
              <a:rPr lang="en-US" sz="3200" dirty="0">
                <a:latin typeface="UTM Avo" pitchFamily="18" charset="0"/>
              </a:rPr>
              <a:t>Năm </a:t>
            </a:r>
            <a:r>
              <a:rPr lang="en-US" sz="3200" dirty="0" smtClean="0">
                <a:latin typeface="UTM Avo" pitchFamily="18" charset="0"/>
              </a:rPr>
              <a:t>1862, </a:t>
            </a:r>
            <a:r>
              <a:rPr lang="en-US" sz="3200" dirty="0">
                <a:latin typeface="UTM Avo" pitchFamily="18" charset="0"/>
              </a:rPr>
              <a:t>triều đình nhà Nguyễn kí hòa ước nhường 3 tỉnh miền Đông Nam Kì cho thực dân Pháp. </a:t>
            </a:r>
            <a:r>
              <a:rPr lang="en-US" sz="3200" dirty="0" smtClean="0">
                <a:latin typeface="UTM Avo" pitchFamily="18" charset="0"/>
              </a:rPr>
              <a:t>Vua </a:t>
            </a:r>
            <a:r>
              <a:rPr lang="en-US" sz="3200" dirty="0">
                <a:latin typeface="UTM Avo" pitchFamily="18" charset="0"/>
              </a:rPr>
              <a:t>ra lệnh cho Trương Định phải giải tán lực lượng nhưng ông kiên quyết cùng nhân dân chống quân xâm lược</a:t>
            </a:r>
            <a:r>
              <a:rPr lang="en-US" sz="3200" dirty="0" smtClean="0">
                <a:latin typeface="UTM Avo" pitchFamily="18" charset="0"/>
              </a:rPr>
              <a:t>.</a:t>
            </a:r>
          </a:p>
        </p:txBody>
      </p:sp>
    </p:spTree>
    <p:extLst>
      <p:ext uri="{BB962C8B-B14F-4D97-AF65-F5344CB8AC3E}">
        <p14:creationId xmlns:p14="http://schemas.microsoft.com/office/powerpoint/2010/main" val="26052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502" y="990600"/>
            <a:ext cx="8135097" cy="3323987"/>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n-US" sz="2800" b="1" dirty="0">
                <a:solidFill>
                  <a:srgbClr val="FF0000"/>
                </a:solidFill>
                <a:latin typeface="UTM Avo" pitchFamily="18" charset="0"/>
                <a:ea typeface="HP001 5H" pitchFamily="34" charset="-127"/>
                <a:cs typeface="Times New Roman" pitchFamily="18" charset="0"/>
              </a:rPr>
              <a:t>2/.</a:t>
            </a:r>
            <a:r>
              <a:rPr lang="en-US" sz="2800" b="1" dirty="0" err="1">
                <a:solidFill>
                  <a:srgbClr val="FF0000"/>
                </a:solidFill>
                <a:latin typeface="UTM Avo" pitchFamily="18" charset="0"/>
                <a:ea typeface="HP001 5H" pitchFamily="34" charset="-127"/>
                <a:cs typeface="Times New Roman" pitchFamily="18" charset="0"/>
              </a:rPr>
              <a:t>Cuộc</a:t>
            </a:r>
            <a:r>
              <a:rPr lang="en-US" sz="2800" b="1" dirty="0">
                <a:solidFill>
                  <a:srgbClr val="FF0000"/>
                </a:solidFill>
                <a:latin typeface="UTM Avo" pitchFamily="18" charset="0"/>
                <a:ea typeface="HP001 5H" pitchFamily="34" charset="-127"/>
                <a:cs typeface="Times New Roman" pitchFamily="18" charset="0"/>
              </a:rPr>
              <a:t> </a:t>
            </a:r>
            <a:r>
              <a:rPr lang="en-US" sz="2800" b="1" dirty="0" err="1">
                <a:solidFill>
                  <a:srgbClr val="FF0000"/>
                </a:solidFill>
                <a:latin typeface="UTM Avo" pitchFamily="18" charset="0"/>
                <a:ea typeface="HP001 5H" pitchFamily="34" charset="-127"/>
                <a:cs typeface="Times New Roman" pitchFamily="18" charset="0"/>
              </a:rPr>
              <a:t>khởi</a:t>
            </a:r>
            <a:r>
              <a:rPr lang="en-US" sz="2800" b="1" dirty="0">
                <a:solidFill>
                  <a:srgbClr val="FF0000"/>
                </a:solidFill>
                <a:latin typeface="UTM Avo" pitchFamily="18" charset="0"/>
                <a:ea typeface="HP001 5H" pitchFamily="34" charset="-127"/>
                <a:cs typeface="Times New Roman" pitchFamily="18" charset="0"/>
              </a:rPr>
              <a:t> </a:t>
            </a:r>
            <a:r>
              <a:rPr lang="en-US" sz="2800" b="1" dirty="0" err="1">
                <a:solidFill>
                  <a:srgbClr val="FF0000"/>
                </a:solidFill>
                <a:latin typeface="UTM Avo" pitchFamily="18" charset="0"/>
                <a:ea typeface="HP001 5H" pitchFamily="34" charset="-127"/>
                <a:cs typeface="Times New Roman" pitchFamily="18" charset="0"/>
              </a:rPr>
              <a:t>nghĩa</a:t>
            </a:r>
            <a:r>
              <a:rPr lang="en-US" sz="2800" b="1" dirty="0">
                <a:solidFill>
                  <a:srgbClr val="FF0000"/>
                </a:solidFill>
                <a:latin typeface="UTM Avo" pitchFamily="18" charset="0"/>
                <a:ea typeface="HP001 5H" pitchFamily="34" charset="-127"/>
                <a:cs typeface="Times New Roman" pitchFamily="18" charset="0"/>
              </a:rPr>
              <a:t> do </a:t>
            </a:r>
            <a:r>
              <a:rPr lang="en-US" sz="2800" b="1" dirty="0" err="1">
                <a:solidFill>
                  <a:srgbClr val="FF0000"/>
                </a:solidFill>
                <a:latin typeface="UTM Avo" pitchFamily="18" charset="0"/>
                <a:ea typeface="HP001 5H" pitchFamily="34" charset="-127"/>
                <a:cs typeface="Times New Roman" pitchFamily="18" charset="0"/>
              </a:rPr>
              <a:t>Trương</a:t>
            </a:r>
            <a:r>
              <a:rPr lang="en-US" sz="2800" b="1" dirty="0">
                <a:solidFill>
                  <a:srgbClr val="FF0000"/>
                </a:solidFill>
                <a:latin typeface="UTM Avo" pitchFamily="18" charset="0"/>
                <a:ea typeface="HP001 5H" pitchFamily="34" charset="-127"/>
                <a:cs typeface="Times New Roman" pitchFamily="18" charset="0"/>
              </a:rPr>
              <a:t> </a:t>
            </a:r>
            <a:r>
              <a:rPr lang="en-US" sz="2800" b="1" dirty="0" err="1">
                <a:solidFill>
                  <a:srgbClr val="FF0000"/>
                </a:solidFill>
                <a:latin typeface="UTM Avo" pitchFamily="18" charset="0"/>
                <a:ea typeface="HP001 5H" pitchFamily="34" charset="-127"/>
                <a:cs typeface="Times New Roman" pitchFamily="18" charset="0"/>
              </a:rPr>
              <a:t>Định</a:t>
            </a:r>
            <a:r>
              <a:rPr lang="en-US" sz="2800" b="1" dirty="0">
                <a:solidFill>
                  <a:srgbClr val="FF0000"/>
                </a:solidFill>
                <a:latin typeface="UTM Avo" pitchFamily="18" charset="0"/>
                <a:ea typeface="HP001 5H" pitchFamily="34" charset="-127"/>
                <a:cs typeface="Times New Roman" pitchFamily="18" charset="0"/>
              </a:rPr>
              <a:t> </a:t>
            </a:r>
            <a:r>
              <a:rPr lang="en-US" sz="2800" b="1" dirty="0" err="1">
                <a:solidFill>
                  <a:srgbClr val="FF0000"/>
                </a:solidFill>
                <a:latin typeface="UTM Avo" pitchFamily="18" charset="0"/>
                <a:ea typeface="HP001 5H" pitchFamily="34" charset="-127"/>
                <a:cs typeface="Times New Roman" pitchFamily="18" charset="0"/>
              </a:rPr>
              <a:t>lãnh</a:t>
            </a:r>
            <a:r>
              <a:rPr lang="en-US" sz="2800" b="1" dirty="0">
                <a:solidFill>
                  <a:srgbClr val="FF0000"/>
                </a:solidFill>
                <a:latin typeface="UTM Avo" pitchFamily="18" charset="0"/>
                <a:ea typeface="HP001 5H" pitchFamily="34" charset="-127"/>
                <a:cs typeface="Times New Roman" pitchFamily="18" charset="0"/>
              </a:rPr>
              <a:t> </a:t>
            </a:r>
            <a:r>
              <a:rPr lang="en-US" sz="2800" b="1" dirty="0" err="1">
                <a:solidFill>
                  <a:srgbClr val="FF0000"/>
                </a:solidFill>
                <a:latin typeface="UTM Avo" pitchFamily="18" charset="0"/>
                <a:ea typeface="HP001 5H" pitchFamily="34" charset="-127"/>
                <a:cs typeface="Times New Roman" pitchFamily="18" charset="0"/>
              </a:rPr>
              <a:t>đạo</a:t>
            </a:r>
            <a:r>
              <a:rPr lang="en-US" sz="2800" b="1" dirty="0">
                <a:solidFill>
                  <a:srgbClr val="FF0000"/>
                </a:solidFill>
                <a:latin typeface="UTM Avo" pitchFamily="18" charset="0"/>
                <a:ea typeface="HP001 5H" pitchFamily="34" charset="-127"/>
                <a:cs typeface="Times New Roman" pitchFamily="18" charset="0"/>
              </a:rPr>
              <a:t>.</a:t>
            </a:r>
          </a:p>
          <a:p>
            <a:pPr marL="457200" indent="-457200">
              <a:lnSpc>
                <a:spcPct val="150000"/>
              </a:lnSpc>
              <a:buFontTx/>
              <a:buChar char="-"/>
            </a:pPr>
            <a:r>
              <a:rPr lang="en-US" sz="2800" b="1" dirty="0" err="1" smtClean="0">
                <a:solidFill>
                  <a:schemeClr val="tx1"/>
                </a:solidFill>
                <a:latin typeface="UTM Avo" pitchFamily="18" charset="0"/>
                <a:ea typeface="HP001 5H" pitchFamily="34" charset="-127"/>
                <a:cs typeface="Times New Roman" pitchFamily="18" charset="0"/>
              </a:rPr>
              <a:t>Năm</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smtClean="0">
                <a:solidFill>
                  <a:schemeClr val="tx1"/>
                </a:solidFill>
                <a:latin typeface="UTM Avo" pitchFamily="18" charset="0"/>
              </a:rPr>
              <a:t>1862 </a:t>
            </a:r>
            <a:r>
              <a:rPr lang="en-US" sz="2800" b="1" dirty="0" err="1" smtClean="0">
                <a:solidFill>
                  <a:schemeClr val="tx1"/>
                </a:solidFill>
                <a:latin typeface="UTM Avo" pitchFamily="18" charset="0"/>
              </a:rPr>
              <a:t>Trương</a:t>
            </a:r>
            <a:r>
              <a:rPr lang="en-US" sz="2800" b="1" dirty="0" smtClean="0">
                <a:solidFill>
                  <a:schemeClr val="tx1"/>
                </a:solidFill>
                <a:latin typeface="UTM Avo" pitchFamily="18" charset="0"/>
              </a:rPr>
              <a:t> </a:t>
            </a:r>
            <a:r>
              <a:rPr lang="en-US" sz="2800" b="1" dirty="0" err="1" smtClean="0">
                <a:solidFill>
                  <a:schemeClr val="tx1"/>
                </a:solidFill>
                <a:latin typeface="UTM Avo" pitchFamily="18" charset="0"/>
              </a:rPr>
              <a:t>Định</a:t>
            </a:r>
            <a:r>
              <a:rPr lang="en-US" sz="2800" b="1" dirty="0" smtClean="0">
                <a:solidFill>
                  <a:schemeClr val="tx1"/>
                </a:solidFill>
                <a:latin typeface="UTM Avo" pitchFamily="18" charset="0"/>
              </a:rPr>
              <a:t> </a:t>
            </a:r>
            <a:r>
              <a:rPr lang="en-US" sz="2800" b="1" dirty="0" err="1" smtClean="0">
                <a:solidFill>
                  <a:schemeClr val="tx1"/>
                </a:solidFill>
                <a:latin typeface="UTM Avo" pitchFamily="18" charset="0"/>
              </a:rPr>
              <a:t>lãnh</a:t>
            </a:r>
            <a:r>
              <a:rPr lang="en-US" sz="2800" b="1" dirty="0" smtClean="0">
                <a:solidFill>
                  <a:schemeClr val="tx1"/>
                </a:solidFill>
                <a:latin typeface="UTM Avo" pitchFamily="18" charset="0"/>
              </a:rPr>
              <a:t> </a:t>
            </a:r>
            <a:r>
              <a:rPr lang="en-US" sz="2800" b="1" dirty="0" err="1" smtClean="0">
                <a:solidFill>
                  <a:schemeClr val="tx1"/>
                </a:solidFill>
                <a:latin typeface="UTM Avo" pitchFamily="18" charset="0"/>
              </a:rPr>
              <a:t>đạo</a:t>
            </a:r>
            <a:r>
              <a:rPr lang="en-US" sz="2800" b="1" dirty="0" smtClean="0">
                <a:solidFill>
                  <a:schemeClr val="tx1"/>
                </a:solidFill>
                <a:latin typeface="UTM Avo" pitchFamily="18" charset="0"/>
              </a:rPr>
              <a:t>  </a:t>
            </a:r>
            <a:r>
              <a:rPr lang="en-US" sz="2800" b="1" dirty="0">
                <a:solidFill>
                  <a:schemeClr val="tx1"/>
                </a:solidFill>
                <a:latin typeface="UTM Avo" pitchFamily="18" charset="0"/>
              </a:rPr>
              <a:t>3 </a:t>
            </a:r>
            <a:r>
              <a:rPr lang="en-US" sz="2800" b="1" dirty="0" err="1">
                <a:solidFill>
                  <a:schemeClr val="tx1"/>
                </a:solidFill>
                <a:latin typeface="UTM Avo" pitchFamily="18" charset="0"/>
              </a:rPr>
              <a:t>tỉnh</a:t>
            </a:r>
            <a:r>
              <a:rPr lang="en-US" sz="2800" b="1" dirty="0">
                <a:solidFill>
                  <a:schemeClr val="tx1"/>
                </a:solidFill>
                <a:latin typeface="UTM Avo" pitchFamily="18" charset="0"/>
              </a:rPr>
              <a:t> </a:t>
            </a:r>
            <a:r>
              <a:rPr lang="en-US" sz="2800" b="1" dirty="0" err="1">
                <a:solidFill>
                  <a:schemeClr val="tx1"/>
                </a:solidFill>
                <a:latin typeface="UTM Avo" pitchFamily="18" charset="0"/>
              </a:rPr>
              <a:t>miền</a:t>
            </a:r>
            <a:r>
              <a:rPr lang="en-US" sz="2800" b="1" dirty="0">
                <a:solidFill>
                  <a:schemeClr val="tx1"/>
                </a:solidFill>
                <a:latin typeface="UTM Avo" pitchFamily="18" charset="0"/>
              </a:rPr>
              <a:t> </a:t>
            </a:r>
            <a:r>
              <a:rPr lang="en-US" sz="2800" b="1" dirty="0" err="1">
                <a:solidFill>
                  <a:schemeClr val="tx1"/>
                </a:solidFill>
                <a:latin typeface="UTM Avo" pitchFamily="18" charset="0"/>
              </a:rPr>
              <a:t>Đông</a:t>
            </a:r>
            <a:r>
              <a:rPr lang="en-US" sz="2800" b="1" dirty="0">
                <a:solidFill>
                  <a:schemeClr val="tx1"/>
                </a:solidFill>
                <a:latin typeface="UTM Avo" pitchFamily="18" charset="0"/>
              </a:rPr>
              <a:t> Nam </a:t>
            </a:r>
            <a:r>
              <a:rPr lang="en-US" sz="2800" b="1" dirty="0" err="1">
                <a:solidFill>
                  <a:schemeClr val="tx1"/>
                </a:solidFill>
                <a:latin typeface="UTM Avo" pitchFamily="18" charset="0"/>
              </a:rPr>
              <a:t>Kì</a:t>
            </a:r>
            <a:r>
              <a:rPr lang="en-US" sz="2800" b="1" dirty="0">
                <a:solidFill>
                  <a:schemeClr val="tx1"/>
                </a:solidFill>
                <a:latin typeface="UTM Avo" pitchFamily="18" charset="0"/>
              </a:rPr>
              <a:t> </a:t>
            </a:r>
            <a:r>
              <a:rPr lang="en-US" sz="2800" b="1" dirty="0" err="1" smtClean="0">
                <a:solidFill>
                  <a:schemeClr val="tx1"/>
                </a:solidFill>
                <a:latin typeface="UTM Avo" pitchFamily="18" charset="0"/>
              </a:rPr>
              <a:t>chống</a:t>
            </a:r>
            <a:r>
              <a:rPr lang="en-US" sz="2800" b="1" dirty="0" smtClean="0">
                <a:solidFill>
                  <a:schemeClr val="tx1"/>
                </a:solidFill>
                <a:latin typeface="UTM Avo" pitchFamily="18" charset="0"/>
              </a:rPr>
              <a:t> </a:t>
            </a:r>
            <a:r>
              <a:rPr lang="en-US" sz="2800" b="1" dirty="0" err="1" smtClean="0">
                <a:solidFill>
                  <a:schemeClr val="tx1"/>
                </a:solidFill>
                <a:latin typeface="UTM Avo" pitchFamily="18" charset="0"/>
              </a:rPr>
              <a:t>Pháp</a:t>
            </a:r>
            <a:r>
              <a:rPr lang="en-US" sz="2800" b="1" dirty="0" smtClean="0">
                <a:solidFill>
                  <a:schemeClr val="tx1"/>
                </a:solidFill>
                <a:latin typeface="UTM Avo" pitchFamily="18" charset="0"/>
              </a:rPr>
              <a:t>.</a:t>
            </a:r>
            <a:endParaRPr lang="en-US" sz="2800" b="1" dirty="0">
              <a:solidFill>
                <a:schemeClr val="tx1"/>
              </a:solidFill>
              <a:latin typeface="UTM Avo" pitchFamily="18" charset="0"/>
              <a:ea typeface="HP001 5H" pitchFamily="34" charset="-127"/>
              <a:cs typeface="Times New Roman" pitchFamily="18" charset="0"/>
            </a:endParaRPr>
          </a:p>
          <a:p>
            <a:pPr marL="457200" indent="-457200">
              <a:lnSpc>
                <a:spcPct val="150000"/>
              </a:lnSpc>
              <a:buFontTx/>
              <a:buChar char="-"/>
            </a:pPr>
            <a:r>
              <a:rPr lang="en-US" sz="2800" b="1" dirty="0" err="1" smtClean="0">
                <a:solidFill>
                  <a:schemeClr val="tx1"/>
                </a:solidFill>
                <a:latin typeface="UTM Avo" pitchFamily="18" charset="0"/>
                <a:ea typeface="HP001 5H" pitchFamily="34" charset="-127"/>
                <a:cs typeface="Times New Roman" pitchFamily="18" charset="0"/>
              </a:rPr>
              <a:t>Trương</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Định</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đã</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không</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tuân</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theo</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lệnh</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vua</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kiên</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quyết</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cùng</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nhân</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dân</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chống</a:t>
            </a:r>
            <a:r>
              <a:rPr lang="en-US" sz="2800" b="1" dirty="0" smtClean="0">
                <a:solidFill>
                  <a:schemeClr val="tx1"/>
                </a:solidFill>
                <a:latin typeface="UTM Avo" pitchFamily="18" charset="0"/>
                <a:ea typeface="HP001 5H" pitchFamily="34" charset="-127"/>
                <a:cs typeface="Times New Roman" pitchFamily="18" charset="0"/>
              </a:rPr>
              <a:t> </a:t>
            </a:r>
            <a:r>
              <a:rPr lang="en-US" sz="2800" b="1" dirty="0" err="1" smtClean="0">
                <a:solidFill>
                  <a:schemeClr val="tx1"/>
                </a:solidFill>
                <a:latin typeface="UTM Avo" pitchFamily="18" charset="0"/>
                <a:ea typeface="HP001 5H" pitchFamily="34" charset="-127"/>
                <a:cs typeface="Times New Roman" pitchFamily="18" charset="0"/>
              </a:rPr>
              <a:t>giặc</a:t>
            </a:r>
            <a:r>
              <a:rPr lang="en-US" sz="2800" b="1" dirty="0" smtClean="0">
                <a:solidFill>
                  <a:schemeClr val="tx1"/>
                </a:solidFill>
                <a:latin typeface="UTM Avo" pitchFamily="18" charset="0"/>
                <a:ea typeface="HP001 5H" pitchFamily="34" charset="-127"/>
                <a:cs typeface="Times New Roman" pitchFamily="18" charset="0"/>
              </a:rPr>
              <a:t>. </a:t>
            </a:r>
            <a:endParaRPr lang="en-US" sz="2800" b="1" dirty="0">
              <a:solidFill>
                <a:schemeClr val="tx1"/>
              </a:solidFill>
              <a:latin typeface="UTM Avo" pitchFamily="18" charset="0"/>
              <a:ea typeface="HP001 5H" pitchFamily="34" charset="-127"/>
              <a:cs typeface="Times New Roman" pitchFamily="18" charset="0"/>
            </a:endParaRPr>
          </a:p>
        </p:txBody>
      </p:sp>
    </p:spTree>
    <p:extLst>
      <p:ext uri="{BB962C8B-B14F-4D97-AF65-F5344CB8AC3E}">
        <p14:creationId xmlns:p14="http://schemas.microsoft.com/office/powerpoint/2010/main" val="597239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Nêu</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cảm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nghĩ</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em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về</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Trương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Định</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2579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985006"/>
            <a:ext cx="80772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3200" dirty="0">
                <a:solidFill>
                  <a:schemeClr val="tx1"/>
                </a:solidFill>
                <a:latin typeface="Times New Roman" panose="02020603050405020304" pitchFamily="18" charset="0"/>
                <a:cs typeface="Times New Roman" panose="02020603050405020304" pitchFamily="18" charset="0"/>
                <a:sym typeface="Wingdings"/>
              </a:rPr>
              <a:t> </a:t>
            </a:r>
            <a:r>
              <a:rPr lang="en-US" sz="3200" dirty="0">
                <a:solidFill>
                  <a:schemeClr val="tx1"/>
                </a:solidFill>
                <a:latin typeface="Times New Roman" panose="02020603050405020304" pitchFamily="18" charset="0"/>
                <a:cs typeface="Times New Roman" panose="02020603050405020304" pitchFamily="18" charset="0"/>
              </a:rPr>
              <a:t>Ông là người yêu nước, dũng cảm, sẵn sàng hi sinh bản thân mình cho dân tộc, cho đất nước. </a:t>
            </a:r>
            <a:r>
              <a:rPr lang="en-US"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81000" y="4491139"/>
            <a:ext cx="8534400" cy="823752"/>
          </a:xfrm>
          <a:prstGeom prst="rect">
            <a:avLst/>
          </a:prstGeom>
        </p:spPr>
        <p:txBody>
          <a:bodyPr wrap="square">
            <a:spAutoFit/>
          </a:bodyPr>
          <a:lstStyle/>
          <a:p>
            <a:pPr algn="ctr">
              <a:lnSpc>
                <a:spcPct val="150000"/>
              </a:lnSpc>
            </a:pPr>
            <a:endParaRPr lang="en-US" sz="3600" b="1" dirty="0">
              <a:solidFill>
                <a:srgbClr val="009900"/>
              </a:solidFill>
              <a:latin typeface="UTM Avo" pitchFamily="18" charset="0"/>
              <a:ea typeface="HP001 5H" pitchFamily="34" charset="-127"/>
              <a:cs typeface="Times New Roman" pitchFamily="18" charset="0"/>
            </a:endParaRPr>
          </a:p>
        </p:txBody>
      </p:sp>
    </p:spTree>
    <p:extLst>
      <p:ext uri="{BB962C8B-B14F-4D97-AF65-F5344CB8AC3E}">
        <p14:creationId xmlns:p14="http://schemas.microsoft.com/office/powerpoint/2010/main" val="17586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87" y="914400"/>
            <a:ext cx="7886700" cy="1325563"/>
          </a:xfrm>
        </p:spPr>
        <p:txBody>
          <a:bodyPr/>
          <a:lstStyle/>
          <a:p>
            <a:pPr algn="ctr"/>
            <a:r>
              <a:rPr lang="en-US" err="1" smtClean="0">
                <a:latin typeface="Times New Roman" panose="02020603050405020304" pitchFamily="18" charset="0"/>
                <a:cs typeface="Times New Roman" panose="02020603050405020304" pitchFamily="18" charset="0"/>
              </a:rPr>
              <a:t>Thứ</a:t>
            </a:r>
            <a:r>
              <a:rPr lang="en-US"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hai </a:t>
            </a:r>
            <a:r>
              <a:rPr lang="en-US" err="1" smtClean="0">
                <a:latin typeface="Times New Roman" panose="02020603050405020304" pitchFamily="18" charset="0"/>
                <a:cs typeface="Times New Roman" panose="02020603050405020304" pitchFamily="18" charset="0"/>
              </a:rPr>
              <a:t>ngày</a:t>
            </a:r>
            <a:r>
              <a:rPr lang="en-US"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5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9 </a:t>
            </a:r>
            <a:r>
              <a:rPr lang="en-US" err="1" smtClean="0">
                <a:latin typeface="Times New Roman" panose="02020603050405020304" pitchFamily="18" charset="0"/>
                <a:cs typeface="Times New Roman" panose="02020603050405020304" pitchFamily="18" charset="0"/>
              </a:rPr>
              <a:t>năm</a:t>
            </a:r>
            <a:r>
              <a:rPr lang="en-US"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2022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b="1" dirty="0">
                <a:ln>
                  <a:solidFill>
                    <a:sysClr val="windowText" lastClr="000000"/>
                  </a:solidFill>
                </a:ln>
                <a:solidFill>
                  <a:srgbClr val="00CC00"/>
                </a:solidFill>
                <a:latin typeface="Arial" pitchFamily="34" charset="0"/>
                <a:cs typeface="Arial" pitchFamily="34" charset="0"/>
              </a:rPr>
              <a:t>LỊCH SỬ</a:t>
            </a:r>
          </a:p>
          <a:p>
            <a:pPr marL="0" indent="0" algn="ctr">
              <a:buNone/>
            </a:pPr>
            <a:r>
              <a:rPr lang="en-US" sz="3200" b="1" dirty="0" err="1" smtClean="0">
                <a:ln>
                  <a:solidFill>
                    <a:sysClr val="windowText" lastClr="000000"/>
                  </a:solidFill>
                </a:ln>
                <a:solidFill>
                  <a:srgbClr val="C00000"/>
                </a:solidFill>
                <a:latin typeface="Arial" pitchFamily="34" charset="0"/>
                <a:cs typeface="Arial" pitchFamily="34" charset="0"/>
              </a:rPr>
              <a:t>Bài</a:t>
            </a:r>
            <a:r>
              <a:rPr lang="en-US" sz="3200" b="1" dirty="0" smtClean="0">
                <a:ln>
                  <a:solidFill>
                    <a:sysClr val="windowText" lastClr="000000"/>
                  </a:solidFill>
                </a:ln>
                <a:solidFill>
                  <a:srgbClr val="C00000"/>
                </a:solidFill>
                <a:latin typeface="Arial" pitchFamily="34" charset="0"/>
                <a:cs typeface="Arial" pitchFamily="34" charset="0"/>
              </a:rPr>
              <a:t> 1: “BÌNH </a:t>
            </a:r>
            <a:r>
              <a:rPr lang="en-US" sz="3200" b="1" dirty="0">
                <a:ln>
                  <a:solidFill>
                    <a:sysClr val="windowText" lastClr="000000"/>
                  </a:solidFill>
                </a:ln>
                <a:solidFill>
                  <a:srgbClr val="C00000"/>
                </a:solidFill>
                <a:latin typeface="Arial" pitchFamily="34" charset="0"/>
                <a:cs typeface="Arial" pitchFamily="34" charset="0"/>
              </a:rPr>
              <a:t>TÂY ĐẠI NGUYÊN SOÁI”</a:t>
            </a:r>
          </a:p>
          <a:p>
            <a:pPr marL="0" indent="0" algn="ctr">
              <a:buNone/>
            </a:pPr>
            <a:r>
              <a:rPr lang="en-US" sz="3200" b="1" dirty="0">
                <a:ln>
                  <a:solidFill>
                    <a:sysClr val="windowText" lastClr="000000"/>
                  </a:solidFill>
                </a:ln>
                <a:solidFill>
                  <a:srgbClr val="C00000"/>
                </a:solidFill>
                <a:latin typeface="Arial" pitchFamily="34" charset="0"/>
                <a:cs typeface="Arial" pitchFamily="34" charset="0"/>
              </a:rPr>
              <a:t> TRƯƠNG </a:t>
            </a:r>
            <a:r>
              <a:rPr lang="en-US" sz="3200" b="1" dirty="0" smtClean="0">
                <a:ln>
                  <a:solidFill>
                    <a:sysClr val="windowText" lastClr="000000"/>
                  </a:solidFill>
                </a:ln>
                <a:solidFill>
                  <a:srgbClr val="C00000"/>
                </a:solidFill>
                <a:latin typeface="Arial" pitchFamily="34" charset="0"/>
                <a:cs typeface="Arial" pitchFamily="34" charset="0"/>
              </a:rPr>
              <a:t>ĐỊNH</a:t>
            </a:r>
            <a:endParaRPr lang="en-US" sz="3200" dirty="0"/>
          </a:p>
          <a:p>
            <a:endParaRPr lang="en-US" dirty="0"/>
          </a:p>
        </p:txBody>
      </p:sp>
    </p:spTree>
    <p:extLst>
      <p:ext uri="{BB962C8B-B14F-4D97-AF65-F5344CB8AC3E}">
        <p14:creationId xmlns:p14="http://schemas.microsoft.com/office/powerpoint/2010/main" val="27829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smtClean="0"/>
              <a:t>Để ghi nhớ công ơn ông, nhân dân ta đã làm gì?</a:t>
            </a:r>
            <a:endParaRPr lang="en-US" sz="3600"/>
          </a:p>
        </p:txBody>
      </p:sp>
    </p:spTree>
    <p:extLst>
      <p:ext uri="{BB962C8B-B14F-4D97-AF65-F5344CB8AC3E}">
        <p14:creationId xmlns:p14="http://schemas.microsoft.com/office/powerpoint/2010/main" val="190674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54076"/>
            <a:ext cx="70866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3200" dirty="0" smtClean="0">
                <a:solidFill>
                  <a:schemeClr val="tx1"/>
                </a:solidFill>
                <a:latin typeface="UTM Avo" pitchFamily="18" charset="0"/>
              </a:rPr>
              <a:t>   </a:t>
            </a:r>
            <a:r>
              <a:rPr lang="en-US" sz="3200" dirty="0" err="1" smtClean="0">
                <a:solidFill>
                  <a:schemeClr val="tx1"/>
                </a:solidFill>
                <a:latin typeface="UTM Avo" pitchFamily="18" charset="0"/>
              </a:rPr>
              <a:t>Nhân</a:t>
            </a:r>
            <a:r>
              <a:rPr lang="en-US" sz="3200" dirty="0" smtClean="0">
                <a:solidFill>
                  <a:schemeClr val="tx1"/>
                </a:solidFill>
                <a:latin typeface="UTM Avo" pitchFamily="18" charset="0"/>
              </a:rPr>
              <a:t> </a:t>
            </a:r>
            <a:r>
              <a:rPr lang="en-US" sz="3200" dirty="0">
                <a:solidFill>
                  <a:schemeClr val="tx1"/>
                </a:solidFill>
                <a:latin typeface="UTM Avo" pitchFamily="18" charset="0"/>
              </a:rPr>
              <a:t>dân ta đã lập đền thờ ông, ghi lại những chiến công của ông, lấy tên ông đặt tên cho đường phố, trường học,…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523" y="0"/>
            <a:ext cx="1886477" cy="16573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1772" y="5353050"/>
            <a:ext cx="1713008" cy="1504950"/>
          </a:xfrm>
          <a:prstGeom prst="rect">
            <a:avLst/>
          </a:prstGeom>
        </p:spPr>
      </p:pic>
      <p:pic>
        <p:nvPicPr>
          <p:cNvPr id="7" name="Picture 21"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709" y="4686300"/>
            <a:ext cx="239887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7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4713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8260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943" y="381000"/>
            <a:ext cx="4343400" cy="2010146"/>
          </a:xfrm>
          <a:prstGeom prst="rect">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smtClean="0">
                <a:solidFill>
                  <a:schemeClr val="tx1"/>
                </a:solidFill>
                <a:latin typeface="UTM Avo" pitchFamily="18" charset="0"/>
              </a:rPr>
              <a:t>Triều đình </a:t>
            </a:r>
            <a:r>
              <a:rPr lang="en-US" sz="2800" dirty="0">
                <a:solidFill>
                  <a:schemeClr val="tx1"/>
                </a:solidFill>
                <a:latin typeface="UTM Avo" pitchFamily="18" charset="0"/>
              </a:rPr>
              <a:t>kí hòa </a:t>
            </a:r>
            <a:r>
              <a:rPr lang="en-US" sz="2800" dirty="0" smtClean="0">
                <a:solidFill>
                  <a:schemeClr val="tx1"/>
                </a:solidFill>
                <a:latin typeface="UTM Avo" pitchFamily="18" charset="0"/>
              </a:rPr>
              <a:t>ước với Pháp </a:t>
            </a:r>
            <a:r>
              <a:rPr lang="en-US" sz="2800" dirty="0">
                <a:solidFill>
                  <a:schemeClr val="tx1"/>
                </a:solidFill>
                <a:latin typeface="UTM Avo" pitchFamily="18" charset="0"/>
              </a:rPr>
              <a:t>và </a:t>
            </a:r>
            <a:r>
              <a:rPr lang="en-US" sz="2800" dirty="0" smtClean="0">
                <a:solidFill>
                  <a:schemeClr val="tx1"/>
                </a:solidFill>
                <a:latin typeface="UTM Avo" pitchFamily="18" charset="0"/>
              </a:rPr>
              <a:t>lệnh cho </a:t>
            </a:r>
            <a:r>
              <a:rPr lang="en-US" sz="2800" dirty="0">
                <a:solidFill>
                  <a:schemeClr val="tx1"/>
                </a:solidFill>
                <a:latin typeface="UTM Avo" pitchFamily="18" charset="0"/>
              </a:rPr>
              <a:t>ông giải tán lực lượng</a:t>
            </a:r>
            <a:r>
              <a:rPr lang="en-US" sz="2800" dirty="0" smtClean="0">
                <a:solidFill>
                  <a:schemeClr val="tx1"/>
                </a:solidFill>
                <a:latin typeface="UTM Avo" pitchFamily="18" charset="0"/>
              </a:rPr>
              <a:t>.</a:t>
            </a:r>
            <a:endParaRPr lang="en-US" sz="2800" dirty="0">
              <a:solidFill>
                <a:schemeClr val="tx1"/>
              </a:solidFill>
              <a:latin typeface="UTM Avo" pitchFamily="18" charset="0"/>
            </a:endParaRPr>
          </a:p>
        </p:txBody>
      </p:sp>
      <p:sp>
        <p:nvSpPr>
          <p:cNvPr id="7" name="Rectangle 6"/>
          <p:cNvSpPr/>
          <p:nvPr/>
        </p:nvSpPr>
        <p:spPr>
          <a:xfrm>
            <a:off x="4702629" y="381000"/>
            <a:ext cx="4343400" cy="2010146"/>
          </a:xfrm>
          <a:prstGeom prst="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UTM Avo" pitchFamily="18" charset="0"/>
              </a:rPr>
              <a:t>Nhân dân suy tôn ông là “Bình Tây Đ</a:t>
            </a:r>
            <a:r>
              <a:rPr lang="en-US" sz="2800" dirty="0" smtClean="0">
                <a:solidFill>
                  <a:schemeClr val="tx1"/>
                </a:solidFill>
                <a:latin typeface="UTM Avo" pitchFamily="18" charset="0"/>
              </a:rPr>
              <a:t>ại Nguyên Soái</a:t>
            </a:r>
            <a:r>
              <a:rPr lang="en-US" sz="2800" dirty="0">
                <a:solidFill>
                  <a:schemeClr val="tx1"/>
                </a:solidFill>
                <a:latin typeface="UTM Avo" pitchFamily="18" charset="0"/>
              </a:rPr>
              <a:t>”</a:t>
            </a:r>
          </a:p>
        </p:txBody>
      </p:sp>
      <p:cxnSp>
        <p:nvCxnSpPr>
          <p:cNvPr id="8" name="Straight Arrow Connector 7"/>
          <p:cNvCxnSpPr/>
          <p:nvPr/>
        </p:nvCxnSpPr>
        <p:spPr>
          <a:xfrm>
            <a:off x="2514600" y="2423803"/>
            <a:ext cx="1066800" cy="867394"/>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4953000" y="2461408"/>
            <a:ext cx="1524000" cy="826078"/>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2400300" y="3429000"/>
            <a:ext cx="4343400" cy="914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smtClean="0">
                <a:solidFill>
                  <a:schemeClr val="tx1"/>
                </a:solidFill>
                <a:latin typeface="UTM Avo" pitchFamily="18" charset="0"/>
              </a:rPr>
              <a:t>TRƯƠNG ĐỊNH</a:t>
            </a:r>
            <a:endParaRPr lang="en-US" sz="3200" b="1" dirty="0">
              <a:solidFill>
                <a:schemeClr val="tx1"/>
              </a:solidFill>
              <a:latin typeface="UTM Avo" pitchFamily="18" charset="0"/>
            </a:endParaRPr>
          </a:p>
        </p:txBody>
      </p:sp>
      <p:cxnSp>
        <p:nvCxnSpPr>
          <p:cNvPr id="16" name="Straight Arrow Connector 15"/>
          <p:cNvCxnSpPr/>
          <p:nvPr/>
        </p:nvCxnSpPr>
        <p:spPr>
          <a:xfrm>
            <a:off x="4642757" y="4419600"/>
            <a:ext cx="0" cy="38100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133598" y="4876800"/>
            <a:ext cx="8912431" cy="1066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30000"/>
              </a:lnSpc>
              <a:spcBef>
                <a:spcPct val="20000"/>
              </a:spcBef>
            </a:pPr>
            <a:r>
              <a:rPr lang="en-US" sz="2800">
                <a:solidFill>
                  <a:schemeClr val="tx1"/>
                </a:solidFill>
                <a:latin typeface="UTM Avo" pitchFamily="18" charset="0"/>
              </a:rPr>
              <a:t>Quyết tâm chống lệnh vua để ở lại cùng nhân dân đánh giặc</a:t>
            </a:r>
          </a:p>
        </p:txBody>
      </p:sp>
    </p:spTree>
    <p:extLst>
      <p:ext uri="{BB962C8B-B14F-4D97-AF65-F5344CB8AC3E}">
        <p14:creationId xmlns:p14="http://schemas.microsoft.com/office/powerpoint/2010/main" val="27833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36171" y="152400"/>
            <a:ext cx="3547753" cy="1043427"/>
          </a:xfrm>
          <a:prstGeom prst="rect">
            <a:avLst/>
          </a:prstGeom>
          <a:noFill/>
        </p:spPr>
        <p:txBody>
          <a:bodyPr wrap="square" rtlCol="0">
            <a:spAutoFit/>
          </a:bodyPr>
          <a:lstStyle/>
          <a:p>
            <a:pPr>
              <a:lnSpc>
                <a:spcPct val="150000"/>
              </a:lnSpc>
            </a:pPr>
            <a:r>
              <a:rPr lang="en-US" sz="4800" b="1" dirty="0" smtClean="0">
                <a:ln>
                  <a:solidFill>
                    <a:sysClr val="windowText" lastClr="000000"/>
                  </a:solidFill>
                </a:ln>
                <a:solidFill>
                  <a:srgbClr val="00B0F0"/>
                </a:solidFill>
                <a:latin typeface="UTM Avo" pitchFamily="18" charset="0"/>
                <a:ea typeface="HP001 5Ha" pitchFamily="34" charset="-127"/>
                <a:cs typeface="Arial" pitchFamily="34" charset="0"/>
              </a:rPr>
              <a:t>Dặn dò</a:t>
            </a:r>
            <a:endParaRPr lang="en-US" sz="4800" b="1" dirty="0">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6" name="Rectangle 5"/>
          <p:cNvSpPr/>
          <p:nvPr/>
        </p:nvSpPr>
        <p:spPr>
          <a:xfrm>
            <a:off x="102424" y="2667000"/>
            <a:ext cx="8763000" cy="218521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3400" dirty="0" smtClean="0">
                <a:latin typeface="UTM Avo" pitchFamily="18" charset="0"/>
                <a:sym typeface="Wingdings"/>
              </a:rPr>
              <a:t> </a:t>
            </a:r>
            <a:r>
              <a:rPr lang="en-US" sz="3400" dirty="0" smtClean="0">
                <a:latin typeface="UTM Avo" pitchFamily="18" charset="0"/>
              </a:rPr>
              <a:t>Học thuộc ghi nhớ (SGK/5).</a:t>
            </a:r>
          </a:p>
          <a:p>
            <a:pPr algn="just"/>
            <a:r>
              <a:rPr lang="en-US" sz="3400" dirty="0" smtClean="0">
                <a:latin typeface="UTM Avo" pitchFamily="18" charset="0"/>
                <a:sym typeface="Wingdings"/>
              </a:rPr>
              <a:t> </a:t>
            </a:r>
            <a:r>
              <a:rPr lang="en-US" sz="3400" dirty="0" smtClean="0">
                <a:latin typeface="UTM Avo" pitchFamily="18" charset="0"/>
              </a:rPr>
              <a:t>Tìm </a:t>
            </a:r>
            <a:r>
              <a:rPr lang="en-US" sz="3400" dirty="0">
                <a:latin typeface="UTM Avo" pitchFamily="18" charset="0"/>
              </a:rPr>
              <a:t>hiểu thêm về Trương </a:t>
            </a:r>
            <a:r>
              <a:rPr lang="en-US" sz="3400" dirty="0" smtClean="0">
                <a:latin typeface="UTM Avo" pitchFamily="18" charset="0"/>
              </a:rPr>
              <a:t>Định.</a:t>
            </a:r>
            <a:endParaRPr lang="en-US" sz="3400" dirty="0">
              <a:latin typeface="UTM Avo" pitchFamily="18" charset="0"/>
            </a:endParaRPr>
          </a:p>
          <a:p>
            <a:pPr algn="just"/>
            <a:r>
              <a:rPr lang="en-US" sz="3400" dirty="0" smtClean="0">
                <a:latin typeface="UTM Avo" pitchFamily="18" charset="0"/>
                <a:sym typeface="Wingdings"/>
              </a:rPr>
              <a:t> </a:t>
            </a:r>
            <a:r>
              <a:rPr lang="en-US" sz="3400" dirty="0" err="1" smtClean="0">
                <a:latin typeface="UTM Avo" pitchFamily="18" charset="0"/>
              </a:rPr>
              <a:t>Chuẩn</a:t>
            </a:r>
            <a:r>
              <a:rPr lang="en-US" sz="3400" dirty="0" smtClean="0">
                <a:latin typeface="UTM Avo" pitchFamily="18" charset="0"/>
              </a:rPr>
              <a:t> </a:t>
            </a:r>
            <a:r>
              <a:rPr lang="en-US" sz="3400" dirty="0" err="1" smtClean="0">
                <a:latin typeface="UTM Avo" pitchFamily="18" charset="0"/>
              </a:rPr>
              <a:t>bị</a:t>
            </a:r>
            <a:r>
              <a:rPr lang="en-US" sz="3400" dirty="0" smtClean="0">
                <a:latin typeface="UTM Avo" pitchFamily="18" charset="0"/>
              </a:rPr>
              <a:t>: Nguyễn </a:t>
            </a:r>
            <a:r>
              <a:rPr lang="en-US" sz="3400" dirty="0">
                <a:latin typeface="UTM Avo" pitchFamily="18" charset="0"/>
              </a:rPr>
              <a:t>Trường Tộ mong muốn canh tân đất nước.</a:t>
            </a:r>
          </a:p>
        </p:txBody>
      </p:sp>
    </p:spTree>
    <p:extLst>
      <p:ext uri="{BB962C8B-B14F-4D97-AF65-F5344CB8AC3E}">
        <p14:creationId xmlns:p14="http://schemas.microsoft.com/office/powerpoint/2010/main" val="40851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828800"/>
            <a:ext cx="8610600" cy="3962400"/>
          </a:xfrm>
        </p:spPr>
        <p:txBody>
          <a:bodyPr>
            <a:normAutofit fontScale="92500"/>
          </a:bodyPr>
          <a:lstStyle/>
          <a:p>
            <a:r>
              <a:rPr lang="en-US" sz="3600" smtClean="0"/>
              <a:t>Đọc chữ nhỏ trong SGK</a:t>
            </a:r>
          </a:p>
          <a:p>
            <a:r>
              <a:rPr lang="en-US" sz="3600" b="1">
                <a:solidFill>
                  <a:srgbClr val="002060"/>
                </a:solidFill>
                <a:latin typeface="Times New Roman" panose="02020603050405020304" pitchFamily="18" charset="0"/>
                <a:ea typeface="HP001 5H" pitchFamily="34" charset="-127"/>
                <a:cs typeface="Times New Roman" panose="02020603050405020304" pitchFamily="18" charset="0"/>
              </a:rPr>
              <a:t>Ngày 1- 9 – 1858, thực dân Pháp nổ sung mở đầu cuộc xâm lược nước ta và từng bước xâm chiếm, biến nước ta thành thuộc địa của chúng. Từ đó,  đến Cách mạng thánh Tám năm 1945, nhân dân ta đã kiên cường đấu tranh chống thực dân Pháp xâm lược và đô hộ, quyết giành lại độc lập dân tộc.</a:t>
            </a:r>
          </a:p>
          <a:p>
            <a:endParaRPr lang="en-US" sz="3600"/>
          </a:p>
        </p:txBody>
      </p:sp>
      <p:sp>
        <p:nvSpPr>
          <p:cNvPr id="7" name="Rectangle 6"/>
          <p:cNvSpPr/>
          <p:nvPr/>
        </p:nvSpPr>
        <p:spPr>
          <a:xfrm>
            <a:off x="152400" y="838200"/>
            <a:ext cx="8839199" cy="661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800" b="1" dirty="0" smtClean="0">
                <a:solidFill>
                  <a:srgbClr val="FF0000"/>
                </a:solidFill>
                <a:latin typeface="Times New Roman" panose="02020603050405020304" pitchFamily="18" charset="0"/>
                <a:ea typeface="HP001 5H" pitchFamily="34" charset="-127"/>
                <a:cs typeface="Times New Roman" panose="02020603050405020304" pitchFamily="18" charset="0"/>
              </a:rPr>
              <a:t>1.Tình </a:t>
            </a:r>
            <a:r>
              <a:rPr lang="en-US" sz="2800" b="1" dirty="0" err="1">
                <a:solidFill>
                  <a:srgbClr val="FF0000"/>
                </a:solidFill>
                <a:latin typeface="Times New Roman" panose="02020603050405020304" pitchFamily="18" charset="0"/>
                <a:ea typeface="HP001 5H" pitchFamily="34" charset="-127"/>
                <a:cs typeface="Times New Roman" panose="02020603050405020304" pitchFamily="18" charset="0"/>
              </a:rPr>
              <a:t>hình</a:t>
            </a:r>
            <a:r>
              <a:rPr lang="en-US" sz="2800" b="1" dirty="0">
                <a:solidFill>
                  <a:srgbClr val="FF0000"/>
                </a:solidFill>
                <a:latin typeface="Times New Roman" panose="02020603050405020304" pitchFamily="18" charset="0"/>
                <a:ea typeface="HP001 5H" pitchFamily="34" charset="-127"/>
                <a:cs typeface="Times New Roman" panose="02020603050405020304" pitchFamily="18" charset="0"/>
              </a:rPr>
              <a:t> </a:t>
            </a:r>
            <a:r>
              <a:rPr lang="en-US" sz="2800" b="1" dirty="0" err="1" smtClean="0">
                <a:solidFill>
                  <a:srgbClr val="FF0000"/>
                </a:solidFill>
                <a:latin typeface="Times New Roman" panose="02020603050405020304" pitchFamily="18" charset="0"/>
                <a:ea typeface="HP001 5H" pitchFamily="34" charset="-127"/>
                <a:cs typeface="Times New Roman" panose="02020603050405020304" pitchFamily="18" charset="0"/>
              </a:rPr>
              <a:t>nước</a:t>
            </a:r>
            <a:r>
              <a:rPr lang="en-US" sz="2800" b="1" dirty="0" smtClean="0">
                <a:solidFill>
                  <a:srgbClr val="FF0000"/>
                </a:solidFill>
                <a:latin typeface="Times New Roman" panose="02020603050405020304" pitchFamily="18" charset="0"/>
                <a:ea typeface="HP001 5H" pitchFamily="34" charset="-127"/>
                <a:cs typeface="Times New Roman" panose="02020603050405020304" pitchFamily="18" charset="0"/>
              </a:rPr>
              <a:t> </a:t>
            </a:r>
            <a:r>
              <a:rPr lang="en-US" sz="2800" b="1" dirty="0">
                <a:solidFill>
                  <a:srgbClr val="FF0000"/>
                </a:solidFill>
                <a:latin typeface="Times New Roman" panose="02020603050405020304" pitchFamily="18" charset="0"/>
                <a:ea typeface="HP001 5H" pitchFamily="34" charset="-127"/>
                <a:cs typeface="Times New Roman" panose="02020603050405020304" pitchFamily="18" charset="0"/>
              </a:rPr>
              <a:t>ta sau khi </a:t>
            </a:r>
            <a:r>
              <a:rPr lang="en-US" sz="2800" b="1" dirty="0" smtClean="0">
                <a:solidFill>
                  <a:srgbClr val="FF0000"/>
                </a:solidFill>
                <a:latin typeface="Times New Roman" panose="02020603050405020304" pitchFamily="18" charset="0"/>
                <a:ea typeface="HP001 5H" pitchFamily="34" charset="-127"/>
                <a:cs typeface="Times New Roman" panose="02020603050405020304" pitchFamily="18" charset="0"/>
              </a:rPr>
              <a:t>bị thực </a:t>
            </a:r>
            <a:r>
              <a:rPr lang="en-US" sz="2800" b="1" dirty="0">
                <a:solidFill>
                  <a:srgbClr val="FF0000"/>
                </a:solidFill>
                <a:latin typeface="Times New Roman" panose="02020603050405020304" pitchFamily="18" charset="0"/>
                <a:ea typeface="HP001 5H" pitchFamily="34" charset="-127"/>
                <a:cs typeface="Times New Roman" panose="02020603050405020304" pitchFamily="18" charset="0"/>
              </a:rPr>
              <a:t>dân Pháp xâm lược. </a:t>
            </a:r>
          </a:p>
        </p:txBody>
      </p:sp>
    </p:spTree>
    <p:extLst>
      <p:ext uri="{BB962C8B-B14F-4D97-AF65-F5344CB8AC3E}">
        <p14:creationId xmlns:p14="http://schemas.microsoft.com/office/powerpoint/2010/main" val="30136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29687" y="2721"/>
            <a:ext cx="9173688" cy="6855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891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52493" y="2790230"/>
            <a:ext cx="5486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dirty="0">
                <a:latin typeface="Times New Roman" panose="02020603050405020304" pitchFamily="18" charset="0"/>
                <a:cs typeface="Times New Roman" panose="02020603050405020304" pitchFamily="18" charset="0"/>
                <a:sym typeface="Wingdings"/>
              </a:rPr>
              <a:t></a:t>
            </a:r>
            <a:r>
              <a:rPr lang="en-US" sz="2400" b="1" dirty="0">
                <a:latin typeface="Times New Roman" panose="02020603050405020304" pitchFamily="18" charset="0"/>
                <a:cs typeface="Times New Roman" panose="02020603050405020304" pitchFamily="18" charset="0"/>
              </a:rPr>
              <a:t> Sự kiện gì xảy ra vào ngày </a:t>
            </a:r>
            <a:r>
              <a:rPr lang="en-US" sz="2400" b="1" dirty="0">
                <a:solidFill>
                  <a:srgbClr val="0000CC"/>
                </a:solidFill>
                <a:latin typeface="Times New Roman" panose="02020603050405020304" pitchFamily="18" charset="0"/>
                <a:cs typeface="Times New Roman" panose="02020603050405020304" pitchFamily="18" charset="0"/>
              </a:rPr>
              <a:t>1/9/1858</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04800" y="3657600"/>
            <a:ext cx="86106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sym typeface="Wingdings"/>
              </a:rPr>
              <a:t> </a:t>
            </a:r>
            <a:r>
              <a:rPr lang="en-US" sz="2800" b="1" dirty="0">
                <a:solidFill>
                  <a:schemeClr val="tx1"/>
                </a:solidFill>
                <a:latin typeface="Times New Roman" panose="02020603050405020304" pitchFamily="18" charset="0"/>
                <a:cs typeface="Times New Roman" panose="02020603050405020304" pitchFamily="18" charset="0"/>
              </a:rPr>
              <a:t>Ngày 1 – 9 – 1858, thực dân Pháp nổ súng mở đầu cuộc xâm lược nước ta, và từng bước xâm chiếm, biến nước ta thành thuộc địa của chúng.  </a:t>
            </a:r>
          </a:p>
        </p:txBody>
      </p:sp>
    </p:spTree>
    <p:extLst>
      <p:ext uri="{BB962C8B-B14F-4D97-AF65-F5344CB8AC3E}">
        <p14:creationId xmlns:p14="http://schemas.microsoft.com/office/powerpoint/2010/main" val="30911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0614" y="2364921"/>
            <a:ext cx="830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sym typeface="Wingdings"/>
              </a:rPr>
              <a: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Từ đó cho đến năm 1945, nhân dân đã phản ứng như thế nào </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0614" y="3700768"/>
            <a:ext cx="830580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n-US" sz="2800" b="1" dirty="0" smtClean="0">
                <a:solidFill>
                  <a:schemeClr val="tx1"/>
                </a:solidFill>
                <a:latin typeface="Times New Roman" panose="02020603050405020304" pitchFamily="18" charset="0"/>
                <a:cs typeface="Times New Roman" panose="02020603050405020304" pitchFamily="18" charset="0"/>
                <a:sym typeface="Wingdings"/>
              </a:rPr>
              <a: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Từ đó cho đến năm 1945, nhân dân đã </a:t>
            </a:r>
            <a:r>
              <a:rPr lang="en-US" sz="2800" b="1" dirty="0" smtClean="0">
                <a:solidFill>
                  <a:schemeClr val="tx1"/>
                </a:solidFill>
                <a:latin typeface="Times New Roman" panose="02020603050405020304" pitchFamily="18" charset="0"/>
                <a:cs typeface="Times New Roman" panose="02020603050405020304" pitchFamily="18" charset="0"/>
              </a:rPr>
              <a:t>kiên cường đấu tranh, dũng cảm đứng lên chống thực dân Pháp xâm lược và đô hộ, quyết giành lại độc lập dân tộc.</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0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ChangeArrowheads="1"/>
          </p:cNvSpPr>
          <p:nvPr/>
        </p:nvSpPr>
        <p:spPr bwMode="auto">
          <a:xfrm>
            <a:off x="286941" y="1179493"/>
            <a:ext cx="85522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smtClean="0">
                <a:latin typeface="Times New Roman" panose="02020603050405020304" pitchFamily="18" charset="0"/>
                <a:cs typeface="Times New Roman" panose="02020603050405020304" pitchFamily="18" charset="0"/>
              </a:rPr>
              <a:t>        1/ </a:t>
            </a:r>
            <a:r>
              <a:rPr lang="en-US" altLang="en-US" sz="2800" b="1" dirty="0" err="1" smtClean="0">
                <a:latin typeface="Times New Roman" panose="02020603050405020304" pitchFamily="18" charset="0"/>
                <a:cs typeface="Times New Roman" panose="02020603050405020304" pitchFamily="18" charset="0"/>
              </a:rPr>
              <a:t>Nhân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Nam </a:t>
            </a:r>
            <a:r>
              <a:rPr lang="en-US" altLang="en-US" sz="2800" b="1" dirty="0" err="1">
                <a:latin typeface="Times New Roman" panose="02020603050405020304" pitchFamily="18" charset="0"/>
                <a:cs typeface="Times New Roman" panose="02020603050405020304" pitchFamily="18" charset="0"/>
              </a:rPr>
              <a:t>Kì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lược</a:t>
            </a:r>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nướcta ?</a:t>
            </a: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914400" y="2209800"/>
            <a:ext cx="83641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2</a:t>
            </a:r>
            <a:r>
              <a:rPr lang="en-US" altLang="en-US" sz="2800" b="1" smtClean="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Nêu những điều em biết về Trương Định?</a:t>
            </a:r>
          </a:p>
          <a:p>
            <a:pPr algn="just"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9" name="Rectangle 16"/>
          <p:cNvSpPr>
            <a:spLocks noChangeArrowheads="1"/>
          </p:cNvSpPr>
          <p:nvPr/>
        </p:nvSpPr>
        <p:spPr bwMode="auto">
          <a:xfrm>
            <a:off x="914400" y="564738"/>
            <a:ext cx="8552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i="1" dirty="0" err="1" smtClean="0">
                <a:solidFill>
                  <a:srgbClr val="FF0000"/>
                </a:solidFill>
                <a:latin typeface="Times New Roman" panose="02020603050405020304" pitchFamily="18" charset="0"/>
                <a:cs typeface="Times New Roman" panose="02020603050405020304" pitchFamily="18" charset="0"/>
              </a:rPr>
              <a:t>Đọc</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từ</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Ngay</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err="1" smtClean="0">
                <a:solidFill>
                  <a:srgbClr val="FF0000"/>
                </a:solidFill>
                <a:latin typeface="Times New Roman" panose="02020603050405020304" pitchFamily="18" charset="0"/>
                <a:cs typeface="Times New Roman" panose="02020603050405020304" pitchFamily="18" charset="0"/>
              </a:rPr>
              <a:t>sau</a:t>
            </a:r>
            <a:r>
              <a:rPr lang="en-US" altLang="en-US" sz="2400" b="1" i="1" smtClean="0">
                <a:solidFill>
                  <a:srgbClr val="FF0000"/>
                </a:solidFill>
                <a:latin typeface="Times New Roman" panose="02020603050405020304" pitchFamily="18" charset="0"/>
                <a:cs typeface="Times New Roman" panose="02020603050405020304" pitchFamily="18" charset="0"/>
              </a:rPr>
              <a:t> khi…Gia Định ( 1859)” </a:t>
            </a:r>
            <a:r>
              <a:rPr lang="en-US" altLang="en-US" sz="2400" b="1" i="1" dirty="0" err="1" smtClean="0">
                <a:solidFill>
                  <a:srgbClr val="FF0000"/>
                </a:solidFill>
                <a:latin typeface="Times New Roman" panose="02020603050405020304" pitchFamily="18" charset="0"/>
                <a:cs typeface="Times New Roman" panose="02020603050405020304" pitchFamily="18" charset="0"/>
              </a:rPr>
              <a:t>rồi</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trả</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lời</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hỏi</a:t>
            </a:r>
            <a:r>
              <a:rPr lang="en-US" altLang="en-US" sz="2400" b="1" i="1" dirty="0" smtClean="0">
                <a:solidFill>
                  <a:srgbClr val="FF0000"/>
                </a:solidFill>
                <a:latin typeface="Times New Roman" panose="02020603050405020304" pitchFamily="18" charset="0"/>
                <a:cs typeface="Times New Roman" panose="02020603050405020304" pitchFamily="18" charset="0"/>
              </a:rPr>
              <a:t>:</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9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952"/>
                                        </p:tgtEl>
                                        <p:attrNameLst>
                                          <p:attrName>style.visibility</p:attrName>
                                        </p:attrNameLst>
                                      </p:cBhvr>
                                      <p:to>
                                        <p:strVal val="visible"/>
                                      </p:to>
                                    </p:set>
                                    <p:animEffect transition="in" filter="wipe(down)">
                                      <p:cBhvr>
                                        <p:cTn id="12" dur="500"/>
                                        <p:tgtEl>
                                          <p:spTgt spid="399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15"/>
          <p:cNvSpPr>
            <a:spLocks noChangeArrowheads="1"/>
          </p:cNvSpPr>
          <p:nvPr/>
        </p:nvSpPr>
        <p:spPr bwMode="auto">
          <a:xfrm>
            <a:off x="192881" y="2209800"/>
            <a:ext cx="86463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smtClean="0">
                <a:solidFill>
                  <a:srgbClr val="0033CC"/>
                </a:solidFill>
                <a:latin typeface="Times New Roman" panose="02020603050405020304" pitchFamily="18" charset="0"/>
                <a:cs typeface="Times New Roman" panose="02020603050405020304" pitchFamily="18" charset="0"/>
              </a:rPr>
              <a:t>      - </a:t>
            </a:r>
            <a:r>
              <a:rPr lang="en-US" altLang="en-US" sz="2800" b="1" dirty="0" err="1">
                <a:solidFill>
                  <a:srgbClr val="0033CC"/>
                </a:solidFill>
                <a:latin typeface="Times New Roman" panose="02020603050405020304" pitchFamily="18" charset="0"/>
                <a:cs typeface="Times New Roman" panose="02020603050405020304" pitchFamily="18" charset="0"/>
              </a:rPr>
              <a:t>Nhân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dân</a:t>
            </a:r>
            <a:r>
              <a:rPr lang="en-US" altLang="en-US" sz="2800" b="1" dirty="0">
                <a:solidFill>
                  <a:srgbClr val="0033CC"/>
                </a:solidFill>
                <a:latin typeface="Times New Roman" panose="02020603050405020304" pitchFamily="18" charset="0"/>
                <a:cs typeface="Times New Roman" panose="02020603050405020304" pitchFamily="18" charset="0"/>
              </a:rPr>
              <a:t> Nam </a:t>
            </a:r>
            <a:r>
              <a:rPr lang="en-US" altLang="en-US" sz="2800" b="1" dirty="0" err="1">
                <a:solidFill>
                  <a:srgbClr val="0033CC"/>
                </a:solidFill>
                <a:latin typeface="Times New Roman" panose="02020603050405020304" pitchFamily="18" charset="0"/>
                <a:cs typeface="Times New Roman" panose="02020603050405020304" pitchFamily="18" charset="0"/>
              </a:rPr>
              <a:t>Kì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đã</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dũng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cảm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đứng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lên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chống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thực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dân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Pháp</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xâm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lược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Nhiều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cuộc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khởi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nghĩa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đã</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nổ</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ra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tiêu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biểu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là</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cuộc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khởi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nghĩa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của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Trương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Định</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Hồ</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Huân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Nghiệp</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Nguyễn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Hữu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Huân</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sp>
        <p:nvSpPr>
          <p:cNvPr id="39952" name="Rectangle 16"/>
          <p:cNvSpPr>
            <a:spLocks noChangeArrowheads="1"/>
          </p:cNvSpPr>
          <p:nvPr/>
        </p:nvSpPr>
        <p:spPr bwMode="auto">
          <a:xfrm>
            <a:off x="286941" y="1179493"/>
            <a:ext cx="85522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smtClean="0">
                <a:latin typeface="Times New Roman" panose="02020603050405020304" pitchFamily="18" charset="0"/>
                <a:cs typeface="Times New Roman" panose="02020603050405020304" pitchFamily="18" charset="0"/>
              </a:rPr>
              <a:t>        1/ </a:t>
            </a:r>
            <a:r>
              <a:rPr lang="en-US" altLang="en-US" sz="2800" b="1" dirty="0" err="1" smtClean="0">
                <a:latin typeface="Times New Roman" panose="02020603050405020304" pitchFamily="18" charset="0"/>
                <a:cs typeface="Times New Roman" panose="02020603050405020304" pitchFamily="18" charset="0"/>
              </a:rPr>
              <a:t>Nhân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Nam </a:t>
            </a:r>
            <a:r>
              <a:rPr lang="en-US" altLang="en-US" sz="2800" b="1" dirty="0" err="1">
                <a:latin typeface="Times New Roman" panose="02020603050405020304" pitchFamily="18" charset="0"/>
                <a:cs typeface="Times New Roman" panose="02020603050405020304" pitchFamily="18" charset="0"/>
              </a:rPr>
              <a:t>Kì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ta ?</a:t>
            </a:r>
          </a:p>
        </p:txBody>
      </p:sp>
    </p:spTree>
    <p:extLst>
      <p:ext uri="{BB962C8B-B14F-4D97-AF65-F5344CB8AC3E}">
        <p14:creationId xmlns:p14="http://schemas.microsoft.com/office/powerpoint/2010/main" val="94048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9952"/>
                                        </p:tgtEl>
                                        <p:attrNameLst>
                                          <p:attrName>style.visibility</p:attrName>
                                        </p:attrNameLst>
                                      </p:cBhvr>
                                      <p:to>
                                        <p:strVal val="visible"/>
                                      </p:to>
                                    </p:set>
                                    <p:animEffect transition="in" filter="blinds(horizontal)">
                                      <p:cBhvr>
                                        <p:cTn id="7" dur="500"/>
                                        <p:tgtEl>
                                          <p:spTgt spid="399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51"/>
                                        </p:tgtEl>
                                        <p:attrNameLst>
                                          <p:attrName>style.visibility</p:attrName>
                                        </p:attrNameLst>
                                      </p:cBhvr>
                                      <p:to>
                                        <p:strVal val="visible"/>
                                      </p:to>
                                    </p:set>
                                    <p:animEffect transition="in" filter="blinds(horizontal)">
                                      <p:cBhvr>
                                        <p:cTn id="12"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p:bldP spid="399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Tập tin:Trương Địn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1096433"/>
            <a:ext cx="4114800" cy="4388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1145844"/>
            <a:ext cx="39624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2400" b="1">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 Giới thiệu về Trương Định</a:t>
            </a:r>
          </a:p>
          <a:p>
            <a:pPr algn="just">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Định</a:t>
            </a:r>
            <a:endParaRPr lang="en-US" sz="24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err="1">
                <a:solidFill>
                  <a:schemeClr val="tx1"/>
                </a:solidFill>
                <a:latin typeface="Times New Roman" panose="02020603050405020304" pitchFamily="18" charset="0"/>
                <a:cs typeface="Times New Roman" panose="02020603050405020304" pitchFamily="18" charset="0"/>
              </a:rPr>
              <a:t>tại</a:t>
            </a:r>
            <a:r>
              <a:rPr lang="en-US" sz="2400" b="1">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Bình Sơn, Quảng </a:t>
            </a:r>
            <a:r>
              <a:rPr lang="en-US" sz="2400" b="1" dirty="0" err="1">
                <a:solidFill>
                  <a:schemeClr val="tx1"/>
                </a:solidFill>
                <a:latin typeface="Times New Roman" panose="02020603050405020304" pitchFamily="18" charset="0"/>
                <a:cs typeface="Times New Roman" panose="02020603050405020304" pitchFamily="18" charset="0"/>
              </a:rPr>
              <a:t>Ngãi</a:t>
            </a:r>
            <a:endParaRPr lang="en-US" sz="24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Pháp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1859 – 1864, </a:t>
            </a:r>
            <a:r>
              <a:rPr lang="en-US" sz="2400" b="1" dirty="0" err="1">
                <a:solidFill>
                  <a:schemeClr val="tx1"/>
                </a:solidFill>
                <a:latin typeface="Times New Roman" panose="02020603050405020304" pitchFamily="18" charset="0"/>
                <a:cs typeface="Times New Roman" panose="02020603050405020304" pitchFamily="18" charset="0"/>
              </a:rPr>
              <a:t>thời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vua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Đức</a:t>
            </a:r>
            <a:r>
              <a:rPr lang="en-US" sz="24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60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TotalTime>
  <Words>900</Words>
  <Application>Microsoft Office PowerPoint</Application>
  <PresentationFormat>On-screen Show (4:3)</PresentationFormat>
  <Paragraphs>52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HP001 5H</vt:lpstr>
      <vt:lpstr>HP001 5Ha</vt:lpstr>
      <vt:lpstr>Times New Roman</vt:lpstr>
      <vt:lpstr>UTM Avo</vt:lpstr>
      <vt:lpstr>Wingdings</vt:lpstr>
      <vt:lpstr>Office Theme</vt:lpstr>
      <vt:lpstr>PowerPoint Presentation</vt:lpstr>
      <vt:lpstr>Thứ hai ngày 5 tháng 9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Bán đảo Sơn Trà- Đà Nẵng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5:Bài 1 “Bình Tây đại nguyên soái Trương Định”</dc:title>
  <dc:creator>MY</dc:creator>
  <cp:lastModifiedBy>Windows User</cp:lastModifiedBy>
  <cp:revision>25</cp:revision>
  <dcterms:created xsi:type="dcterms:W3CDTF">2006-08-16T00:00:00Z</dcterms:created>
  <dcterms:modified xsi:type="dcterms:W3CDTF">2022-09-21T05:01:56Z</dcterms:modified>
</cp:coreProperties>
</file>